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5"/>
  </p:notesMasterIdLst>
  <p:handoutMasterIdLst>
    <p:handoutMasterId r:id="rId86"/>
  </p:handoutMasterIdLst>
  <p:sldIdLst>
    <p:sldId id="496" r:id="rId2"/>
    <p:sldId id="498" r:id="rId3"/>
    <p:sldId id="291" r:id="rId4"/>
    <p:sldId id="609" r:id="rId5"/>
    <p:sldId id="617" r:id="rId6"/>
    <p:sldId id="570" r:id="rId7"/>
    <p:sldId id="572" r:id="rId8"/>
    <p:sldId id="581" r:id="rId9"/>
    <p:sldId id="571" r:id="rId10"/>
    <p:sldId id="582" r:id="rId11"/>
    <p:sldId id="591" r:id="rId12"/>
    <p:sldId id="593" r:id="rId13"/>
    <p:sldId id="592" r:id="rId14"/>
    <p:sldId id="344" r:id="rId15"/>
    <p:sldId id="286" r:id="rId16"/>
    <p:sldId id="618" r:id="rId17"/>
    <p:sldId id="611" r:id="rId18"/>
    <p:sldId id="292" r:id="rId19"/>
    <p:sldId id="338" r:id="rId20"/>
    <p:sldId id="293" r:id="rId21"/>
    <p:sldId id="297" r:id="rId22"/>
    <p:sldId id="298" r:id="rId23"/>
    <p:sldId id="629" r:id="rId24"/>
    <p:sldId id="295" r:id="rId25"/>
    <p:sldId id="334" r:id="rId26"/>
    <p:sldId id="619" r:id="rId27"/>
    <p:sldId id="339" r:id="rId28"/>
    <p:sldId id="341" r:id="rId29"/>
    <p:sldId id="294" r:id="rId30"/>
    <p:sldId id="310" r:id="rId31"/>
    <p:sldId id="630" r:id="rId32"/>
    <p:sldId id="305" r:id="rId33"/>
    <p:sldId id="306" r:id="rId34"/>
    <p:sldId id="290" r:id="rId35"/>
    <p:sldId id="307" r:id="rId36"/>
    <p:sldId id="577" r:id="rId37"/>
    <p:sldId id="620" r:id="rId38"/>
    <p:sldId id="567" r:id="rId39"/>
    <p:sldId id="500" r:id="rId40"/>
    <p:sldId id="573" r:id="rId41"/>
    <p:sldId id="501" r:id="rId42"/>
    <p:sldId id="504" r:id="rId43"/>
    <p:sldId id="564" r:id="rId44"/>
    <p:sldId id="506" r:id="rId45"/>
    <p:sldId id="507" r:id="rId46"/>
    <p:sldId id="563" r:id="rId47"/>
    <p:sldId id="508" r:id="rId48"/>
    <p:sldId id="615" r:id="rId49"/>
    <p:sldId id="627" r:id="rId50"/>
    <p:sldId id="510" r:id="rId51"/>
    <p:sldId id="621" r:id="rId52"/>
    <p:sldId id="622" r:id="rId53"/>
    <p:sldId id="623" r:id="rId54"/>
    <p:sldId id="580" r:id="rId55"/>
    <p:sldId id="583" r:id="rId56"/>
    <p:sldId id="586" r:id="rId57"/>
    <p:sldId id="337" r:id="rId58"/>
    <p:sldId id="625" r:id="rId59"/>
    <p:sldId id="299" r:id="rId60"/>
    <p:sldId id="300" r:id="rId61"/>
    <p:sldId id="301" r:id="rId62"/>
    <p:sldId id="302" r:id="rId63"/>
    <p:sldId id="333" r:id="rId64"/>
    <p:sldId id="296" r:id="rId65"/>
    <p:sldId id="324" r:id="rId66"/>
    <p:sldId id="326" r:id="rId67"/>
    <p:sldId id="327" r:id="rId68"/>
    <p:sldId id="304" r:id="rId69"/>
    <p:sldId id="624" r:id="rId70"/>
    <p:sldId id="343" r:id="rId71"/>
    <p:sldId id="628" r:id="rId72"/>
    <p:sldId id="626" r:id="rId73"/>
    <p:sldId id="311" r:id="rId74"/>
    <p:sldId id="613" r:id="rId75"/>
    <p:sldId id="265" r:id="rId76"/>
    <p:sldId id="313" r:id="rId77"/>
    <p:sldId id="314" r:id="rId78"/>
    <p:sldId id="315" r:id="rId79"/>
    <p:sldId id="316" r:id="rId80"/>
    <p:sldId id="318" r:id="rId81"/>
    <p:sldId id="319" r:id="rId82"/>
    <p:sldId id="321" r:id="rId83"/>
    <p:sldId id="322" r:id="rId84"/>
  </p:sldIdLst>
  <p:sldSz cx="12188825"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6">
          <p15:clr>
            <a:srgbClr val="A4A3A4"/>
          </p15:clr>
        </p15:guide>
        <p15:guide id="2" pos="7677">
          <p15:clr>
            <a:srgbClr val="A4A3A4"/>
          </p15:clr>
        </p15:guide>
        <p15:guide id="3" orient="horz" pos="908">
          <p15:clr>
            <a:srgbClr val="A4A3A4"/>
          </p15:clr>
        </p15:guide>
        <p15:guide id="4" pos="3849">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1A1C"/>
    <a:srgbClr val="6A3D9A"/>
    <a:srgbClr val="FF7F00"/>
    <a:srgbClr val="1F78B4"/>
    <a:srgbClr val="B2DF8A"/>
    <a:srgbClr val="B15928"/>
    <a:srgbClr val="A6CEE3"/>
    <a:srgbClr val="33A02C"/>
    <a:srgbClr val="7F7F7F"/>
    <a:srgbClr val="41404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7" autoAdjust="0"/>
    <p:restoredTop sz="95666" autoAdjust="0"/>
  </p:normalViewPr>
  <p:slideViewPr>
    <p:cSldViewPr snapToGrid="0" snapToObjects="1" showGuides="1">
      <p:cViewPr varScale="1">
        <p:scale>
          <a:sx n="74" d="100"/>
          <a:sy n="74" d="100"/>
        </p:scale>
        <p:origin x="1037" y="283"/>
      </p:cViewPr>
      <p:guideLst>
        <p:guide orient="horz" pos="2166"/>
        <p:guide pos="7677"/>
        <p:guide orient="horz" pos="908"/>
        <p:guide pos="3849"/>
      </p:guideLst>
    </p:cSldViewPr>
  </p:slideViewPr>
  <p:notesTextViewPr>
    <p:cViewPr>
      <p:scale>
        <a:sx n="100" d="100"/>
        <a:sy n="100" d="100"/>
      </p:scale>
      <p:origin x="0" y="0"/>
    </p:cViewPr>
  </p:notesTextViewPr>
  <p:sorterViewPr>
    <p:cViewPr varScale="1">
      <p:scale>
        <a:sx n="1" d="1"/>
        <a:sy n="1" d="1"/>
      </p:scale>
      <p:origin x="0" y="-1422"/>
    </p:cViewPr>
  </p:sorterViewPr>
  <p:notesViewPr>
    <p:cSldViewPr snapToGrid="0" snapToObjects="1">
      <p:cViewPr varScale="1">
        <p:scale>
          <a:sx n="93" d="100"/>
          <a:sy n="93" d="100"/>
        </p:scale>
        <p:origin x="3582" y="84"/>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E82DCB-DD84-4F35-BB2F-1E7C7CA45C2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11B6FCEA-DD10-46D0-9D14-32881117EEFA}">
      <dgm:prSet phldrT="[Text]"/>
      <dgm:spPr/>
      <dgm:t>
        <a:bodyPr/>
        <a:lstStyle/>
        <a:p>
          <a:r>
            <a:rPr lang="en-US" dirty="0"/>
            <a:t>Direct effects of HIV</a:t>
          </a:r>
        </a:p>
      </dgm:t>
    </dgm:pt>
    <dgm:pt modelId="{06BD2AC4-07BA-45BF-9BB1-87BB19591A8A}" type="parTrans" cxnId="{5A744AA1-3036-4884-B667-7E8262521474}">
      <dgm:prSet/>
      <dgm:spPr/>
      <dgm:t>
        <a:bodyPr/>
        <a:lstStyle/>
        <a:p>
          <a:endParaRPr lang="en-US"/>
        </a:p>
      </dgm:t>
    </dgm:pt>
    <dgm:pt modelId="{4A55BB08-9F25-444D-9D18-13499722AE9D}" type="sibTrans" cxnId="{5A744AA1-3036-4884-B667-7E8262521474}">
      <dgm:prSet/>
      <dgm:spPr/>
      <dgm:t>
        <a:bodyPr/>
        <a:lstStyle/>
        <a:p>
          <a:endParaRPr lang="en-US"/>
        </a:p>
      </dgm:t>
    </dgm:pt>
    <dgm:pt modelId="{90EF08E2-8DAA-4233-9900-BB8F0405E2BB}">
      <dgm:prSet phldrT="[Text]"/>
      <dgm:spPr/>
      <dgm:t>
        <a:bodyPr/>
        <a:lstStyle/>
        <a:p>
          <a:r>
            <a:rPr lang="en-US" dirty="0"/>
            <a:t>Older antiretrovirals (TDF)</a:t>
          </a:r>
        </a:p>
      </dgm:t>
    </dgm:pt>
    <dgm:pt modelId="{4EA89E75-2749-4D8C-892A-024A07AAC5B5}" type="parTrans" cxnId="{F7B1FBD0-CB0B-4A19-AB90-17B804702023}">
      <dgm:prSet/>
      <dgm:spPr/>
      <dgm:t>
        <a:bodyPr/>
        <a:lstStyle/>
        <a:p>
          <a:endParaRPr lang="en-US"/>
        </a:p>
      </dgm:t>
    </dgm:pt>
    <dgm:pt modelId="{082C9132-5783-42BC-B39B-ABBCB087C2FB}" type="sibTrans" cxnId="{F7B1FBD0-CB0B-4A19-AB90-17B804702023}">
      <dgm:prSet/>
      <dgm:spPr/>
      <dgm:t>
        <a:bodyPr/>
        <a:lstStyle/>
        <a:p>
          <a:endParaRPr lang="en-US"/>
        </a:p>
      </dgm:t>
    </dgm:pt>
    <dgm:pt modelId="{099ED964-718C-48F9-866B-96254834E5DA}">
      <dgm:prSet phldrT="[Text]" custT="1"/>
      <dgm:spPr/>
      <dgm:t>
        <a:bodyPr/>
        <a:lstStyle/>
        <a:p>
          <a:r>
            <a:rPr lang="en-US" sz="1400" b="1" dirty="0"/>
            <a:t>Liver disease</a:t>
          </a:r>
        </a:p>
      </dgm:t>
    </dgm:pt>
    <dgm:pt modelId="{DDF9E43B-F8F5-40AE-ADAA-B91E19D7CAA9}" type="parTrans" cxnId="{6FCF8AC3-9AC5-4119-9162-D704F67D2AE4}">
      <dgm:prSet/>
      <dgm:spPr/>
      <dgm:t>
        <a:bodyPr/>
        <a:lstStyle/>
        <a:p>
          <a:endParaRPr lang="en-US"/>
        </a:p>
      </dgm:t>
    </dgm:pt>
    <dgm:pt modelId="{91053739-F566-4B39-9167-4E38B1D696EA}" type="sibTrans" cxnId="{6FCF8AC3-9AC5-4119-9162-D704F67D2AE4}">
      <dgm:prSet/>
      <dgm:spPr/>
      <dgm:t>
        <a:bodyPr/>
        <a:lstStyle/>
        <a:p>
          <a:endParaRPr lang="en-US"/>
        </a:p>
      </dgm:t>
    </dgm:pt>
    <dgm:pt modelId="{7E505E95-C79D-46F7-8DD1-6A334E343A65}">
      <dgm:prSet phldrT="[Text]"/>
      <dgm:spPr/>
      <dgm:t>
        <a:bodyPr/>
        <a:lstStyle/>
        <a:p>
          <a:r>
            <a:rPr lang="en-US" dirty="0"/>
            <a:t>Hepatitis B/C</a:t>
          </a:r>
        </a:p>
      </dgm:t>
    </dgm:pt>
    <dgm:pt modelId="{6BA4FE25-224C-4429-86D7-40D48B27F8E5}" type="parTrans" cxnId="{6803DA7B-A967-42A6-8615-5A14D0D20A35}">
      <dgm:prSet/>
      <dgm:spPr/>
      <dgm:t>
        <a:bodyPr/>
        <a:lstStyle/>
        <a:p>
          <a:endParaRPr lang="en-US"/>
        </a:p>
      </dgm:t>
    </dgm:pt>
    <dgm:pt modelId="{83846F1E-8F11-41AC-B722-FBB82ADC92BB}" type="sibTrans" cxnId="{6803DA7B-A967-42A6-8615-5A14D0D20A35}">
      <dgm:prSet/>
      <dgm:spPr/>
      <dgm:t>
        <a:bodyPr/>
        <a:lstStyle/>
        <a:p>
          <a:endParaRPr lang="en-US"/>
        </a:p>
      </dgm:t>
    </dgm:pt>
    <dgm:pt modelId="{331212C4-7F40-4F0D-BA20-B25B0AAABCEF}">
      <dgm:prSet phldrT="[Text]"/>
      <dgm:spPr/>
      <dgm:t>
        <a:bodyPr/>
        <a:lstStyle/>
        <a:p>
          <a:r>
            <a:rPr lang="en-US" dirty="0"/>
            <a:t>Alcohol</a:t>
          </a:r>
        </a:p>
      </dgm:t>
    </dgm:pt>
    <dgm:pt modelId="{098E69FF-5848-47C5-BFD2-AAE549A34A7D}" type="parTrans" cxnId="{EF29EC8A-2032-4AB9-8B4F-BA67D17ED1B4}">
      <dgm:prSet/>
      <dgm:spPr/>
      <dgm:t>
        <a:bodyPr/>
        <a:lstStyle/>
        <a:p>
          <a:endParaRPr lang="en-US"/>
        </a:p>
      </dgm:t>
    </dgm:pt>
    <dgm:pt modelId="{B3F56779-76F9-4296-861E-52038B0264BD}" type="sibTrans" cxnId="{EF29EC8A-2032-4AB9-8B4F-BA67D17ED1B4}">
      <dgm:prSet/>
      <dgm:spPr/>
      <dgm:t>
        <a:bodyPr/>
        <a:lstStyle/>
        <a:p>
          <a:endParaRPr lang="en-US"/>
        </a:p>
      </dgm:t>
    </dgm:pt>
    <dgm:pt modelId="{16E0A40E-0EF5-41E6-9D3A-BA194A3FB61C}">
      <dgm:prSet phldrT="[Text]" custT="1"/>
      <dgm:spPr/>
      <dgm:t>
        <a:bodyPr/>
        <a:lstStyle/>
        <a:p>
          <a:r>
            <a:rPr lang="en-US" sz="1400" b="1" dirty="0"/>
            <a:t>Cardiac disease</a:t>
          </a:r>
        </a:p>
      </dgm:t>
    </dgm:pt>
    <dgm:pt modelId="{CE103B78-ACC9-43B8-8337-F747BEB90499}" type="parTrans" cxnId="{B64A4943-9950-487F-83F3-98A134685274}">
      <dgm:prSet/>
      <dgm:spPr/>
      <dgm:t>
        <a:bodyPr/>
        <a:lstStyle/>
        <a:p>
          <a:endParaRPr lang="en-US"/>
        </a:p>
      </dgm:t>
    </dgm:pt>
    <dgm:pt modelId="{F8AA0C98-0B7F-42B5-A079-C05DD9C3ACD4}" type="sibTrans" cxnId="{B64A4943-9950-487F-83F3-98A134685274}">
      <dgm:prSet/>
      <dgm:spPr/>
      <dgm:t>
        <a:bodyPr/>
        <a:lstStyle/>
        <a:p>
          <a:endParaRPr lang="en-US"/>
        </a:p>
      </dgm:t>
    </dgm:pt>
    <dgm:pt modelId="{7D34C10B-3E94-497F-84A6-195BA018D702}">
      <dgm:prSet phldrT="[Text]"/>
      <dgm:spPr/>
      <dgm:t>
        <a:bodyPr/>
        <a:lstStyle/>
        <a:p>
          <a:r>
            <a:rPr lang="en-US" dirty="0" err="1"/>
            <a:t>Inflammation→increased</a:t>
          </a:r>
          <a:r>
            <a:rPr lang="en-US" dirty="0"/>
            <a:t> risk of myocardial infarction</a:t>
          </a:r>
        </a:p>
      </dgm:t>
    </dgm:pt>
    <dgm:pt modelId="{4D949465-D4C7-478A-8223-716139A7D015}" type="parTrans" cxnId="{4C40C39F-AA31-4363-9967-413AF224DD20}">
      <dgm:prSet/>
      <dgm:spPr/>
      <dgm:t>
        <a:bodyPr/>
        <a:lstStyle/>
        <a:p>
          <a:endParaRPr lang="en-US"/>
        </a:p>
      </dgm:t>
    </dgm:pt>
    <dgm:pt modelId="{5B3F21B8-6233-40FE-923E-A025C6C98A3B}" type="sibTrans" cxnId="{4C40C39F-AA31-4363-9967-413AF224DD20}">
      <dgm:prSet/>
      <dgm:spPr/>
      <dgm:t>
        <a:bodyPr/>
        <a:lstStyle/>
        <a:p>
          <a:endParaRPr lang="en-US"/>
        </a:p>
      </dgm:t>
    </dgm:pt>
    <dgm:pt modelId="{00718EC3-B457-4CA7-955B-71A98ECCEF13}">
      <dgm:prSet phldrT="[Text]"/>
      <dgm:spPr/>
      <dgm:t>
        <a:bodyPr/>
        <a:lstStyle/>
        <a:p>
          <a:r>
            <a:rPr lang="en-US" dirty="0"/>
            <a:t>Smoking</a:t>
          </a:r>
        </a:p>
      </dgm:t>
    </dgm:pt>
    <dgm:pt modelId="{2C43B2AA-91CF-4EDE-A8E1-8628C44AF047}" type="parTrans" cxnId="{169EF56D-C928-4976-B9CF-48A9173540C3}">
      <dgm:prSet/>
      <dgm:spPr/>
      <dgm:t>
        <a:bodyPr/>
        <a:lstStyle/>
        <a:p>
          <a:endParaRPr lang="en-US"/>
        </a:p>
      </dgm:t>
    </dgm:pt>
    <dgm:pt modelId="{58EA05F6-1F5B-4D59-82ED-BF985776E570}" type="sibTrans" cxnId="{169EF56D-C928-4976-B9CF-48A9173540C3}">
      <dgm:prSet/>
      <dgm:spPr/>
      <dgm:t>
        <a:bodyPr/>
        <a:lstStyle/>
        <a:p>
          <a:endParaRPr lang="en-US"/>
        </a:p>
      </dgm:t>
    </dgm:pt>
    <dgm:pt modelId="{1CE413A8-BC59-4584-BB9B-FAA34BF04AB6}">
      <dgm:prSet phldrT="[Text]"/>
      <dgm:spPr/>
      <dgm:t>
        <a:bodyPr/>
        <a:lstStyle/>
        <a:p>
          <a:r>
            <a:rPr lang="en-US" dirty="0"/>
            <a:t>Older antiretrovirals</a:t>
          </a:r>
        </a:p>
      </dgm:t>
    </dgm:pt>
    <dgm:pt modelId="{761C8FF1-2346-4887-B417-5A38CBA6B121}" type="parTrans" cxnId="{511883BE-C270-49DB-ABBB-D3F0119A26ED}">
      <dgm:prSet/>
      <dgm:spPr/>
      <dgm:t>
        <a:bodyPr/>
        <a:lstStyle/>
        <a:p>
          <a:endParaRPr lang="en-US"/>
        </a:p>
      </dgm:t>
    </dgm:pt>
    <dgm:pt modelId="{8CB2DCBE-F2EF-4ABA-BC95-950DA13586CD}" type="sibTrans" cxnId="{511883BE-C270-49DB-ABBB-D3F0119A26ED}">
      <dgm:prSet/>
      <dgm:spPr/>
      <dgm:t>
        <a:bodyPr/>
        <a:lstStyle/>
        <a:p>
          <a:endParaRPr lang="en-US"/>
        </a:p>
      </dgm:t>
    </dgm:pt>
    <dgm:pt modelId="{86DC2333-4BFF-42B9-8FB2-762B293A8715}">
      <dgm:prSet phldrT="[Text]"/>
      <dgm:spPr/>
      <dgm:t>
        <a:bodyPr/>
        <a:lstStyle/>
        <a:p>
          <a:r>
            <a:rPr lang="en-US" dirty="0"/>
            <a:t>Abacavir</a:t>
          </a:r>
        </a:p>
      </dgm:t>
    </dgm:pt>
    <dgm:pt modelId="{D3B0AF43-7A8D-4790-8D05-82F226669441}" type="parTrans" cxnId="{91C0F1E8-0795-4F64-A3DB-E04B23CE383D}">
      <dgm:prSet/>
      <dgm:spPr/>
      <dgm:t>
        <a:bodyPr/>
        <a:lstStyle/>
        <a:p>
          <a:endParaRPr lang="en-US"/>
        </a:p>
      </dgm:t>
    </dgm:pt>
    <dgm:pt modelId="{A9FD93C6-AD80-47DD-A428-A94A5DE3D9F9}" type="sibTrans" cxnId="{91C0F1E8-0795-4F64-A3DB-E04B23CE383D}">
      <dgm:prSet/>
      <dgm:spPr/>
      <dgm:t>
        <a:bodyPr/>
        <a:lstStyle/>
        <a:p>
          <a:endParaRPr lang="en-US"/>
        </a:p>
      </dgm:t>
    </dgm:pt>
    <dgm:pt modelId="{C0A5CC79-7DA5-4EDA-ABE9-6163EE472B67}">
      <dgm:prSet phldrT="[Text]"/>
      <dgm:spPr/>
      <dgm:t>
        <a:bodyPr/>
        <a:lstStyle/>
        <a:p>
          <a:r>
            <a:rPr lang="en-US" dirty="0"/>
            <a:t>Direct effects of HIV</a:t>
          </a:r>
        </a:p>
      </dgm:t>
    </dgm:pt>
    <dgm:pt modelId="{35D1D5DD-47E4-46AA-9AD2-E01B274ACCE1}" type="parTrans" cxnId="{5E6C6C0F-BECA-43A0-AC45-BF2C1287D112}">
      <dgm:prSet/>
      <dgm:spPr/>
      <dgm:t>
        <a:bodyPr/>
        <a:lstStyle/>
        <a:p>
          <a:endParaRPr lang="en-US"/>
        </a:p>
      </dgm:t>
    </dgm:pt>
    <dgm:pt modelId="{89021645-2EFD-4071-9F9D-33064A937A57}" type="sibTrans" cxnId="{5E6C6C0F-BECA-43A0-AC45-BF2C1287D112}">
      <dgm:prSet/>
      <dgm:spPr/>
      <dgm:t>
        <a:bodyPr/>
        <a:lstStyle/>
        <a:p>
          <a:endParaRPr lang="en-US"/>
        </a:p>
      </dgm:t>
    </dgm:pt>
    <dgm:pt modelId="{D0E1B1B2-B484-4A89-B821-7BF0F6A7E395}">
      <dgm:prSet phldrT="[Text]" custT="1"/>
      <dgm:spPr/>
      <dgm:t>
        <a:bodyPr/>
        <a:lstStyle/>
        <a:p>
          <a:r>
            <a:rPr lang="en-US" sz="1400" b="1" dirty="0"/>
            <a:t>Lung disease</a:t>
          </a:r>
        </a:p>
      </dgm:t>
    </dgm:pt>
    <dgm:pt modelId="{4AF144F0-F918-40AE-98F8-B711EA9F6F89}" type="parTrans" cxnId="{DB3396B3-7C5A-4127-A706-81BB0E7614C2}">
      <dgm:prSet/>
      <dgm:spPr/>
      <dgm:t>
        <a:bodyPr/>
        <a:lstStyle/>
        <a:p>
          <a:endParaRPr lang="en-US"/>
        </a:p>
      </dgm:t>
    </dgm:pt>
    <dgm:pt modelId="{A2DB7592-59C8-4419-8FA9-5EF62E9D43CD}" type="sibTrans" cxnId="{DB3396B3-7C5A-4127-A706-81BB0E7614C2}">
      <dgm:prSet/>
      <dgm:spPr/>
      <dgm:t>
        <a:bodyPr/>
        <a:lstStyle/>
        <a:p>
          <a:endParaRPr lang="en-US"/>
        </a:p>
      </dgm:t>
    </dgm:pt>
    <dgm:pt modelId="{C35B099F-C8D5-4707-BB42-06825507BDB0}">
      <dgm:prSet phldrT="[Text]"/>
      <dgm:spPr/>
      <dgm:t>
        <a:bodyPr/>
        <a:lstStyle/>
        <a:p>
          <a:r>
            <a:rPr lang="en-US"/>
            <a:t>HIV-associated pulmonary hypertension</a:t>
          </a:r>
          <a:endParaRPr lang="en-US" dirty="0"/>
        </a:p>
      </dgm:t>
    </dgm:pt>
    <dgm:pt modelId="{9B5D1BE2-6734-4AEB-94EB-BFC33356B7EF}" type="parTrans" cxnId="{C8792900-6DDD-4222-BB3F-D37673C6A846}">
      <dgm:prSet/>
      <dgm:spPr/>
      <dgm:t>
        <a:bodyPr/>
        <a:lstStyle/>
        <a:p>
          <a:endParaRPr lang="en-US"/>
        </a:p>
      </dgm:t>
    </dgm:pt>
    <dgm:pt modelId="{9975605D-FB14-4247-81D6-A64D953F2F46}" type="sibTrans" cxnId="{C8792900-6DDD-4222-BB3F-D37673C6A846}">
      <dgm:prSet/>
      <dgm:spPr/>
      <dgm:t>
        <a:bodyPr/>
        <a:lstStyle/>
        <a:p>
          <a:endParaRPr lang="en-US"/>
        </a:p>
      </dgm:t>
    </dgm:pt>
    <dgm:pt modelId="{F071ACFB-A007-400E-8CAD-CA04269BA07C}">
      <dgm:prSet/>
      <dgm:spPr/>
      <dgm:t>
        <a:bodyPr/>
        <a:lstStyle/>
        <a:p>
          <a:r>
            <a:rPr lang="en-US"/>
            <a:t>Smoking</a:t>
          </a:r>
          <a:endParaRPr lang="en-US" dirty="0"/>
        </a:p>
      </dgm:t>
    </dgm:pt>
    <dgm:pt modelId="{F9EC28A4-9D12-4997-8D05-204141FB5E67}" type="parTrans" cxnId="{F834B9FF-8244-4E11-A530-280B58D3794A}">
      <dgm:prSet/>
      <dgm:spPr/>
      <dgm:t>
        <a:bodyPr/>
        <a:lstStyle/>
        <a:p>
          <a:endParaRPr lang="en-US"/>
        </a:p>
      </dgm:t>
    </dgm:pt>
    <dgm:pt modelId="{4B06EBA6-AA51-4BC6-AA5C-0A47ADD40DBE}" type="sibTrans" cxnId="{F834B9FF-8244-4E11-A530-280B58D3794A}">
      <dgm:prSet/>
      <dgm:spPr/>
      <dgm:t>
        <a:bodyPr/>
        <a:lstStyle/>
        <a:p>
          <a:endParaRPr lang="en-US"/>
        </a:p>
      </dgm:t>
    </dgm:pt>
    <dgm:pt modelId="{3E0B6798-C22A-4FE3-A7A7-6D8600E3D10E}">
      <dgm:prSet/>
      <dgm:spPr/>
      <dgm:t>
        <a:bodyPr/>
        <a:lstStyle/>
        <a:p>
          <a:r>
            <a:rPr lang="en-US" dirty="0"/>
            <a:t>Prior infection (pneumocystis)</a:t>
          </a:r>
        </a:p>
      </dgm:t>
    </dgm:pt>
    <dgm:pt modelId="{801FCBE2-B1BD-42E1-861C-303E60575085}" type="parTrans" cxnId="{36D2B85F-D6A7-46A5-8130-264F448913CD}">
      <dgm:prSet/>
      <dgm:spPr/>
      <dgm:t>
        <a:bodyPr/>
        <a:lstStyle/>
        <a:p>
          <a:endParaRPr lang="en-US"/>
        </a:p>
      </dgm:t>
    </dgm:pt>
    <dgm:pt modelId="{5E0870B9-A427-4F0A-93A1-DA8095CA5ACE}" type="sibTrans" cxnId="{36D2B85F-D6A7-46A5-8130-264F448913CD}">
      <dgm:prSet/>
      <dgm:spPr/>
      <dgm:t>
        <a:bodyPr/>
        <a:lstStyle/>
        <a:p>
          <a:endParaRPr lang="en-US"/>
        </a:p>
      </dgm:t>
    </dgm:pt>
    <dgm:pt modelId="{80E843E7-A8E1-49F8-9A4E-01D30C516BD2}">
      <dgm:prSet/>
      <dgm:spPr/>
      <dgm:t>
        <a:bodyPr/>
        <a:lstStyle/>
        <a:p>
          <a:r>
            <a:rPr lang="en-US"/>
            <a:t>Independent effect of HIV?</a:t>
          </a:r>
          <a:endParaRPr lang="en-US" dirty="0"/>
        </a:p>
      </dgm:t>
    </dgm:pt>
    <dgm:pt modelId="{66C0CB38-3836-4B33-A62D-1C8AD52CFE08}" type="parTrans" cxnId="{8FC322E2-8CE6-4E87-B58E-C60AB9AE588D}">
      <dgm:prSet/>
      <dgm:spPr/>
      <dgm:t>
        <a:bodyPr/>
        <a:lstStyle/>
        <a:p>
          <a:endParaRPr lang="en-US"/>
        </a:p>
      </dgm:t>
    </dgm:pt>
    <dgm:pt modelId="{0D10729D-077F-4FD5-81C6-98262DD97BE2}" type="sibTrans" cxnId="{8FC322E2-8CE6-4E87-B58E-C60AB9AE588D}">
      <dgm:prSet/>
      <dgm:spPr/>
      <dgm:t>
        <a:bodyPr/>
        <a:lstStyle/>
        <a:p>
          <a:endParaRPr lang="en-US"/>
        </a:p>
      </dgm:t>
    </dgm:pt>
    <dgm:pt modelId="{94B26908-23DF-4602-90AE-939AAF20750A}">
      <dgm:prSet phldrT="[Text]"/>
      <dgm:spPr/>
      <dgm:t>
        <a:bodyPr/>
        <a:lstStyle/>
        <a:p>
          <a:r>
            <a:rPr lang="en-US" b="1" dirty="0"/>
            <a:t>Kidney disease</a:t>
          </a:r>
        </a:p>
      </dgm:t>
    </dgm:pt>
    <dgm:pt modelId="{425D9229-8624-4D44-9068-B73B5C7AD42F}" type="sibTrans" cxnId="{4C947FEC-3E15-4903-809D-81A984F8AA99}">
      <dgm:prSet/>
      <dgm:spPr/>
      <dgm:t>
        <a:bodyPr/>
        <a:lstStyle/>
        <a:p>
          <a:endParaRPr lang="en-US"/>
        </a:p>
      </dgm:t>
    </dgm:pt>
    <dgm:pt modelId="{BA71D66A-F386-4CA9-B7B3-EB4339D8B096}" type="parTrans" cxnId="{4C947FEC-3E15-4903-809D-81A984F8AA99}">
      <dgm:prSet/>
      <dgm:spPr/>
      <dgm:t>
        <a:bodyPr/>
        <a:lstStyle/>
        <a:p>
          <a:endParaRPr lang="en-US"/>
        </a:p>
      </dgm:t>
    </dgm:pt>
    <dgm:pt modelId="{552C80D2-B269-4F04-A140-848231B38D82}" type="pres">
      <dgm:prSet presAssocID="{F6E82DCB-DD84-4F35-BB2F-1E7C7CA45C2E}" presName="linearFlow" presStyleCnt="0">
        <dgm:presLayoutVars>
          <dgm:dir/>
          <dgm:animLvl val="lvl"/>
          <dgm:resizeHandles val="exact"/>
        </dgm:presLayoutVars>
      </dgm:prSet>
      <dgm:spPr/>
    </dgm:pt>
    <dgm:pt modelId="{3061E75F-22B3-4007-98A4-2F94EA57D35C}" type="pres">
      <dgm:prSet presAssocID="{94B26908-23DF-4602-90AE-939AAF20750A}" presName="composite" presStyleCnt="0"/>
      <dgm:spPr/>
    </dgm:pt>
    <dgm:pt modelId="{F89E5DC3-299D-48A4-9BFC-3C8DD8641CBC}" type="pres">
      <dgm:prSet presAssocID="{94B26908-23DF-4602-90AE-939AAF20750A}" presName="parentText" presStyleLbl="alignNode1" presStyleIdx="0" presStyleCnt="4">
        <dgm:presLayoutVars>
          <dgm:chMax val="1"/>
          <dgm:bulletEnabled val="1"/>
        </dgm:presLayoutVars>
      </dgm:prSet>
      <dgm:spPr/>
    </dgm:pt>
    <dgm:pt modelId="{5EAF4AC0-8E7A-43C6-BEF4-86E5F780D45C}" type="pres">
      <dgm:prSet presAssocID="{94B26908-23DF-4602-90AE-939AAF20750A}" presName="descendantText" presStyleLbl="alignAcc1" presStyleIdx="0" presStyleCnt="4">
        <dgm:presLayoutVars>
          <dgm:bulletEnabled val="1"/>
        </dgm:presLayoutVars>
      </dgm:prSet>
      <dgm:spPr/>
    </dgm:pt>
    <dgm:pt modelId="{8F971CB0-3832-4A34-B46B-F805366EFD5E}" type="pres">
      <dgm:prSet presAssocID="{425D9229-8624-4D44-9068-B73B5C7AD42F}" presName="sp" presStyleCnt="0"/>
      <dgm:spPr/>
    </dgm:pt>
    <dgm:pt modelId="{C3D7A946-4674-4C74-8D9B-5BFB63068A74}" type="pres">
      <dgm:prSet presAssocID="{099ED964-718C-48F9-866B-96254834E5DA}" presName="composite" presStyleCnt="0"/>
      <dgm:spPr/>
    </dgm:pt>
    <dgm:pt modelId="{CB466F17-3AC7-4311-8FE5-40AA65D7556D}" type="pres">
      <dgm:prSet presAssocID="{099ED964-718C-48F9-866B-96254834E5DA}" presName="parentText" presStyleLbl="alignNode1" presStyleIdx="1" presStyleCnt="4">
        <dgm:presLayoutVars>
          <dgm:chMax val="1"/>
          <dgm:bulletEnabled val="1"/>
        </dgm:presLayoutVars>
      </dgm:prSet>
      <dgm:spPr/>
    </dgm:pt>
    <dgm:pt modelId="{447C4C36-E565-4D64-BD27-3CA79395BC62}" type="pres">
      <dgm:prSet presAssocID="{099ED964-718C-48F9-866B-96254834E5DA}" presName="descendantText" presStyleLbl="alignAcc1" presStyleIdx="1" presStyleCnt="4">
        <dgm:presLayoutVars>
          <dgm:bulletEnabled val="1"/>
        </dgm:presLayoutVars>
      </dgm:prSet>
      <dgm:spPr/>
    </dgm:pt>
    <dgm:pt modelId="{B0D14F0C-4EA5-485E-BE8C-727E51EEA725}" type="pres">
      <dgm:prSet presAssocID="{91053739-F566-4B39-9167-4E38B1D696EA}" presName="sp" presStyleCnt="0"/>
      <dgm:spPr/>
    </dgm:pt>
    <dgm:pt modelId="{047C070A-2A7D-4592-9CE0-EB43C28F7376}" type="pres">
      <dgm:prSet presAssocID="{16E0A40E-0EF5-41E6-9D3A-BA194A3FB61C}" presName="composite" presStyleCnt="0"/>
      <dgm:spPr/>
    </dgm:pt>
    <dgm:pt modelId="{7C2204C6-CEFF-4BE3-BF35-B6BA12AAC7FE}" type="pres">
      <dgm:prSet presAssocID="{16E0A40E-0EF5-41E6-9D3A-BA194A3FB61C}" presName="parentText" presStyleLbl="alignNode1" presStyleIdx="2" presStyleCnt="4">
        <dgm:presLayoutVars>
          <dgm:chMax val="1"/>
          <dgm:bulletEnabled val="1"/>
        </dgm:presLayoutVars>
      </dgm:prSet>
      <dgm:spPr/>
    </dgm:pt>
    <dgm:pt modelId="{F710CB62-62E8-4C3B-9BD6-A35CE176846A}" type="pres">
      <dgm:prSet presAssocID="{16E0A40E-0EF5-41E6-9D3A-BA194A3FB61C}" presName="descendantText" presStyleLbl="alignAcc1" presStyleIdx="2" presStyleCnt="4">
        <dgm:presLayoutVars>
          <dgm:bulletEnabled val="1"/>
        </dgm:presLayoutVars>
      </dgm:prSet>
      <dgm:spPr/>
    </dgm:pt>
    <dgm:pt modelId="{B8712EA0-A5D6-47E6-A4AB-6574A43D3CBE}" type="pres">
      <dgm:prSet presAssocID="{F8AA0C98-0B7F-42B5-A079-C05DD9C3ACD4}" presName="sp" presStyleCnt="0"/>
      <dgm:spPr/>
    </dgm:pt>
    <dgm:pt modelId="{58ED1991-37CA-40BD-8127-459C9C27BBDC}" type="pres">
      <dgm:prSet presAssocID="{D0E1B1B2-B484-4A89-B821-7BF0F6A7E395}" presName="composite" presStyleCnt="0"/>
      <dgm:spPr/>
    </dgm:pt>
    <dgm:pt modelId="{052F7B57-F8A7-4C07-AE0A-0DD4B30007A5}" type="pres">
      <dgm:prSet presAssocID="{D0E1B1B2-B484-4A89-B821-7BF0F6A7E395}" presName="parentText" presStyleLbl="alignNode1" presStyleIdx="3" presStyleCnt="4">
        <dgm:presLayoutVars>
          <dgm:chMax val="1"/>
          <dgm:bulletEnabled val="1"/>
        </dgm:presLayoutVars>
      </dgm:prSet>
      <dgm:spPr/>
    </dgm:pt>
    <dgm:pt modelId="{9C222391-37F0-468D-8A0E-080DE6A8246B}" type="pres">
      <dgm:prSet presAssocID="{D0E1B1B2-B484-4A89-B821-7BF0F6A7E395}" presName="descendantText" presStyleLbl="alignAcc1" presStyleIdx="3" presStyleCnt="4">
        <dgm:presLayoutVars>
          <dgm:bulletEnabled val="1"/>
        </dgm:presLayoutVars>
      </dgm:prSet>
      <dgm:spPr/>
    </dgm:pt>
  </dgm:ptLst>
  <dgm:cxnLst>
    <dgm:cxn modelId="{C8792900-6DDD-4222-BB3F-D37673C6A846}" srcId="{D0E1B1B2-B484-4A89-B821-7BF0F6A7E395}" destId="{C35B099F-C8D5-4707-BB42-06825507BDB0}" srcOrd="0" destOrd="0" parTransId="{9B5D1BE2-6734-4AEB-94EB-BFC33356B7EF}" sibTransId="{9975605D-FB14-4247-81D6-A64D953F2F46}"/>
    <dgm:cxn modelId="{5E6C6C0F-BECA-43A0-AC45-BF2C1287D112}" srcId="{16E0A40E-0EF5-41E6-9D3A-BA194A3FB61C}" destId="{C0A5CC79-7DA5-4EDA-ABE9-6163EE472B67}" srcOrd="0" destOrd="0" parTransId="{35D1D5DD-47E4-46AA-9AD2-E01B274ACCE1}" sibTransId="{89021645-2EFD-4071-9F9D-33064A937A57}"/>
    <dgm:cxn modelId="{7968D714-C852-4F44-AAAE-CE0AA3360759}" type="presOf" srcId="{C35B099F-C8D5-4707-BB42-06825507BDB0}" destId="{9C222391-37F0-468D-8A0E-080DE6A8246B}" srcOrd="0" destOrd="0" presId="urn:microsoft.com/office/officeart/2005/8/layout/chevron2"/>
    <dgm:cxn modelId="{7240C815-34D3-4547-B21D-44EFE03961F7}" type="presOf" srcId="{16E0A40E-0EF5-41E6-9D3A-BA194A3FB61C}" destId="{7C2204C6-CEFF-4BE3-BF35-B6BA12AAC7FE}" srcOrd="0" destOrd="0" presId="urn:microsoft.com/office/officeart/2005/8/layout/chevron2"/>
    <dgm:cxn modelId="{531E6728-BD21-478D-BF08-F607B31E1D75}" type="presOf" srcId="{3E0B6798-C22A-4FE3-A7A7-6D8600E3D10E}" destId="{9C222391-37F0-468D-8A0E-080DE6A8246B}" srcOrd="0" destOrd="2" presId="urn:microsoft.com/office/officeart/2005/8/layout/chevron2"/>
    <dgm:cxn modelId="{28B46E2C-E30A-4116-9BB3-BB25E0122379}" type="presOf" srcId="{099ED964-718C-48F9-866B-96254834E5DA}" destId="{CB466F17-3AC7-4311-8FE5-40AA65D7556D}" srcOrd="0" destOrd="0" presId="urn:microsoft.com/office/officeart/2005/8/layout/chevron2"/>
    <dgm:cxn modelId="{FF18BE3A-F57A-4D95-ADA9-E0D19EFD3852}" type="presOf" srcId="{86DC2333-4BFF-42B9-8FB2-762B293A8715}" destId="{F710CB62-62E8-4C3B-9BD6-A35CE176846A}" srcOrd="0" destOrd="3" presId="urn:microsoft.com/office/officeart/2005/8/layout/chevron2"/>
    <dgm:cxn modelId="{B9429C3E-1D01-4A29-BEB8-CAE76C35F29D}" type="presOf" srcId="{94B26908-23DF-4602-90AE-939AAF20750A}" destId="{F89E5DC3-299D-48A4-9BFC-3C8DD8641CBC}" srcOrd="0" destOrd="0" presId="urn:microsoft.com/office/officeart/2005/8/layout/chevron2"/>
    <dgm:cxn modelId="{221B265B-C238-4C84-A38D-2E0194F98AE0}" type="presOf" srcId="{F6E82DCB-DD84-4F35-BB2F-1E7C7CA45C2E}" destId="{552C80D2-B269-4F04-A140-848231B38D82}" srcOrd="0" destOrd="0" presId="urn:microsoft.com/office/officeart/2005/8/layout/chevron2"/>
    <dgm:cxn modelId="{3D3CBB5C-69D1-4D7C-82DD-296D8B30DFE7}" type="presOf" srcId="{F071ACFB-A007-400E-8CAD-CA04269BA07C}" destId="{9C222391-37F0-468D-8A0E-080DE6A8246B}" srcOrd="0" destOrd="1" presId="urn:microsoft.com/office/officeart/2005/8/layout/chevron2"/>
    <dgm:cxn modelId="{36D2B85F-D6A7-46A5-8130-264F448913CD}" srcId="{D0E1B1B2-B484-4A89-B821-7BF0F6A7E395}" destId="{3E0B6798-C22A-4FE3-A7A7-6D8600E3D10E}" srcOrd="2" destOrd="0" parTransId="{801FCBE2-B1BD-42E1-861C-303E60575085}" sibTransId="{5E0870B9-A427-4F0A-93A1-DA8095CA5ACE}"/>
    <dgm:cxn modelId="{5F2B3063-7BF9-4CB6-A0D7-01AAECF458B4}" type="presOf" srcId="{1CE413A8-BC59-4584-BB9B-FAA34BF04AB6}" destId="{447C4C36-E565-4D64-BD27-3CA79395BC62}" srcOrd="0" destOrd="2" presId="urn:microsoft.com/office/officeart/2005/8/layout/chevron2"/>
    <dgm:cxn modelId="{B64A4943-9950-487F-83F3-98A134685274}" srcId="{F6E82DCB-DD84-4F35-BB2F-1E7C7CA45C2E}" destId="{16E0A40E-0EF5-41E6-9D3A-BA194A3FB61C}" srcOrd="2" destOrd="0" parTransId="{CE103B78-ACC9-43B8-8337-F747BEB90499}" sibTransId="{F8AA0C98-0B7F-42B5-A079-C05DD9C3ACD4}"/>
    <dgm:cxn modelId="{A89FA743-FDFB-4B91-AEAD-D76C34A59A6E}" type="presOf" srcId="{00718EC3-B457-4CA7-955B-71A98ECCEF13}" destId="{F710CB62-62E8-4C3B-9BD6-A35CE176846A}" srcOrd="0" destOrd="2" presId="urn:microsoft.com/office/officeart/2005/8/layout/chevron2"/>
    <dgm:cxn modelId="{833D8E48-B6EB-4C83-A1D3-A11A6B05B89C}" type="presOf" srcId="{80E843E7-A8E1-49F8-9A4E-01D30C516BD2}" destId="{9C222391-37F0-468D-8A0E-080DE6A8246B}" srcOrd="0" destOrd="3" presId="urn:microsoft.com/office/officeart/2005/8/layout/chevron2"/>
    <dgm:cxn modelId="{169EF56D-C928-4976-B9CF-48A9173540C3}" srcId="{16E0A40E-0EF5-41E6-9D3A-BA194A3FB61C}" destId="{00718EC3-B457-4CA7-955B-71A98ECCEF13}" srcOrd="2" destOrd="0" parTransId="{2C43B2AA-91CF-4EDE-A8E1-8628C44AF047}" sibTransId="{58EA05F6-1F5B-4D59-82ED-BF985776E570}"/>
    <dgm:cxn modelId="{4B05DF79-5255-4692-B0B6-6659196D1AEB}" type="presOf" srcId="{7D34C10B-3E94-497F-84A6-195BA018D702}" destId="{F710CB62-62E8-4C3B-9BD6-A35CE176846A}" srcOrd="0" destOrd="1" presId="urn:microsoft.com/office/officeart/2005/8/layout/chevron2"/>
    <dgm:cxn modelId="{6803DA7B-A967-42A6-8615-5A14D0D20A35}" srcId="{099ED964-718C-48F9-866B-96254834E5DA}" destId="{7E505E95-C79D-46F7-8DD1-6A334E343A65}" srcOrd="0" destOrd="0" parTransId="{6BA4FE25-224C-4429-86D7-40D48B27F8E5}" sibTransId="{83846F1E-8F11-41AC-B722-FBB82ADC92BB}"/>
    <dgm:cxn modelId="{213F6486-0C13-4C84-87A9-EFABAC3A558B}" type="presOf" srcId="{C0A5CC79-7DA5-4EDA-ABE9-6163EE472B67}" destId="{F710CB62-62E8-4C3B-9BD6-A35CE176846A}" srcOrd="0" destOrd="0" presId="urn:microsoft.com/office/officeart/2005/8/layout/chevron2"/>
    <dgm:cxn modelId="{EF29EC8A-2032-4AB9-8B4F-BA67D17ED1B4}" srcId="{099ED964-718C-48F9-866B-96254834E5DA}" destId="{331212C4-7F40-4F0D-BA20-B25B0AAABCEF}" srcOrd="1" destOrd="0" parTransId="{098E69FF-5848-47C5-BFD2-AAE549A34A7D}" sibTransId="{B3F56779-76F9-4296-861E-52038B0264BD}"/>
    <dgm:cxn modelId="{4C40C39F-AA31-4363-9967-413AF224DD20}" srcId="{16E0A40E-0EF5-41E6-9D3A-BA194A3FB61C}" destId="{7D34C10B-3E94-497F-84A6-195BA018D702}" srcOrd="1" destOrd="0" parTransId="{4D949465-D4C7-478A-8223-716139A7D015}" sibTransId="{5B3F21B8-6233-40FE-923E-A025C6C98A3B}"/>
    <dgm:cxn modelId="{5A744AA1-3036-4884-B667-7E8262521474}" srcId="{94B26908-23DF-4602-90AE-939AAF20750A}" destId="{11B6FCEA-DD10-46D0-9D14-32881117EEFA}" srcOrd="0" destOrd="0" parTransId="{06BD2AC4-07BA-45BF-9BB1-87BB19591A8A}" sibTransId="{4A55BB08-9F25-444D-9D18-13499722AE9D}"/>
    <dgm:cxn modelId="{DB3396B3-7C5A-4127-A706-81BB0E7614C2}" srcId="{F6E82DCB-DD84-4F35-BB2F-1E7C7CA45C2E}" destId="{D0E1B1B2-B484-4A89-B821-7BF0F6A7E395}" srcOrd="3" destOrd="0" parTransId="{4AF144F0-F918-40AE-98F8-B711EA9F6F89}" sibTransId="{A2DB7592-59C8-4419-8FA9-5EF62E9D43CD}"/>
    <dgm:cxn modelId="{FE77E1B9-6EFC-45CF-8169-813972469B21}" type="presOf" srcId="{90EF08E2-8DAA-4233-9900-BB8F0405E2BB}" destId="{5EAF4AC0-8E7A-43C6-BEF4-86E5F780D45C}" srcOrd="0" destOrd="1" presId="urn:microsoft.com/office/officeart/2005/8/layout/chevron2"/>
    <dgm:cxn modelId="{511883BE-C270-49DB-ABBB-D3F0119A26ED}" srcId="{099ED964-718C-48F9-866B-96254834E5DA}" destId="{1CE413A8-BC59-4584-BB9B-FAA34BF04AB6}" srcOrd="2" destOrd="0" parTransId="{761C8FF1-2346-4887-B417-5A38CBA6B121}" sibTransId="{8CB2DCBE-F2EF-4ABA-BC95-950DA13586CD}"/>
    <dgm:cxn modelId="{6FCF8AC3-9AC5-4119-9162-D704F67D2AE4}" srcId="{F6E82DCB-DD84-4F35-BB2F-1E7C7CA45C2E}" destId="{099ED964-718C-48F9-866B-96254834E5DA}" srcOrd="1" destOrd="0" parTransId="{DDF9E43B-F8F5-40AE-ADAA-B91E19D7CAA9}" sibTransId="{91053739-F566-4B39-9167-4E38B1D696EA}"/>
    <dgm:cxn modelId="{2EE8FDCB-3D16-4422-89AD-FC599A4115DB}" type="presOf" srcId="{11B6FCEA-DD10-46D0-9D14-32881117EEFA}" destId="{5EAF4AC0-8E7A-43C6-BEF4-86E5F780D45C}" srcOrd="0" destOrd="0" presId="urn:microsoft.com/office/officeart/2005/8/layout/chevron2"/>
    <dgm:cxn modelId="{F7B1FBD0-CB0B-4A19-AB90-17B804702023}" srcId="{94B26908-23DF-4602-90AE-939AAF20750A}" destId="{90EF08E2-8DAA-4233-9900-BB8F0405E2BB}" srcOrd="1" destOrd="0" parTransId="{4EA89E75-2749-4D8C-892A-024A07AAC5B5}" sibTransId="{082C9132-5783-42BC-B39B-ABBCB087C2FB}"/>
    <dgm:cxn modelId="{47F058D6-61C1-43D3-8AD1-B1A74BBBC7C0}" type="presOf" srcId="{331212C4-7F40-4F0D-BA20-B25B0AAABCEF}" destId="{447C4C36-E565-4D64-BD27-3CA79395BC62}" srcOrd="0" destOrd="1" presId="urn:microsoft.com/office/officeart/2005/8/layout/chevron2"/>
    <dgm:cxn modelId="{8FC322E2-8CE6-4E87-B58E-C60AB9AE588D}" srcId="{D0E1B1B2-B484-4A89-B821-7BF0F6A7E395}" destId="{80E843E7-A8E1-49F8-9A4E-01D30C516BD2}" srcOrd="3" destOrd="0" parTransId="{66C0CB38-3836-4B33-A62D-1C8AD52CFE08}" sibTransId="{0D10729D-077F-4FD5-81C6-98262DD97BE2}"/>
    <dgm:cxn modelId="{2AB409E6-35BF-4927-A10C-EB09ECAA7A1B}" type="presOf" srcId="{7E505E95-C79D-46F7-8DD1-6A334E343A65}" destId="{447C4C36-E565-4D64-BD27-3CA79395BC62}" srcOrd="0" destOrd="0" presId="urn:microsoft.com/office/officeart/2005/8/layout/chevron2"/>
    <dgm:cxn modelId="{91C0F1E8-0795-4F64-A3DB-E04B23CE383D}" srcId="{16E0A40E-0EF5-41E6-9D3A-BA194A3FB61C}" destId="{86DC2333-4BFF-42B9-8FB2-762B293A8715}" srcOrd="3" destOrd="0" parTransId="{D3B0AF43-7A8D-4790-8D05-82F226669441}" sibTransId="{A9FD93C6-AD80-47DD-A428-A94A5DE3D9F9}"/>
    <dgm:cxn modelId="{4C947FEC-3E15-4903-809D-81A984F8AA99}" srcId="{F6E82DCB-DD84-4F35-BB2F-1E7C7CA45C2E}" destId="{94B26908-23DF-4602-90AE-939AAF20750A}" srcOrd="0" destOrd="0" parTransId="{BA71D66A-F386-4CA9-B7B3-EB4339D8B096}" sibTransId="{425D9229-8624-4D44-9068-B73B5C7AD42F}"/>
    <dgm:cxn modelId="{7FA98BF9-6835-4C61-9A15-CACFD919947C}" type="presOf" srcId="{D0E1B1B2-B484-4A89-B821-7BF0F6A7E395}" destId="{052F7B57-F8A7-4C07-AE0A-0DD4B30007A5}" srcOrd="0" destOrd="0" presId="urn:microsoft.com/office/officeart/2005/8/layout/chevron2"/>
    <dgm:cxn modelId="{F834B9FF-8244-4E11-A530-280B58D3794A}" srcId="{D0E1B1B2-B484-4A89-B821-7BF0F6A7E395}" destId="{F071ACFB-A007-400E-8CAD-CA04269BA07C}" srcOrd="1" destOrd="0" parTransId="{F9EC28A4-9D12-4997-8D05-204141FB5E67}" sibTransId="{4B06EBA6-AA51-4BC6-AA5C-0A47ADD40DBE}"/>
    <dgm:cxn modelId="{378C2B7C-8219-4765-9633-70C8227DFCDD}" type="presParOf" srcId="{552C80D2-B269-4F04-A140-848231B38D82}" destId="{3061E75F-22B3-4007-98A4-2F94EA57D35C}" srcOrd="0" destOrd="0" presId="urn:microsoft.com/office/officeart/2005/8/layout/chevron2"/>
    <dgm:cxn modelId="{3F12589E-5E60-4F97-BD5D-A2B66A51AE42}" type="presParOf" srcId="{3061E75F-22B3-4007-98A4-2F94EA57D35C}" destId="{F89E5DC3-299D-48A4-9BFC-3C8DD8641CBC}" srcOrd="0" destOrd="0" presId="urn:microsoft.com/office/officeart/2005/8/layout/chevron2"/>
    <dgm:cxn modelId="{742EE947-088A-4764-8D69-CE1F127EA92B}" type="presParOf" srcId="{3061E75F-22B3-4007-98A4-2F94EA57D35C}" destId="{5EAF4AC0-8E7A-43C6-BEF4-86E5F780D45C}" srcOrd="1" destOrd="0" presId="urn:microsoft.com/office/officeart/2005/8/layout/chevron2"/>
    <dgm:cxn modelId="{7D91E937-6FBE-44C0-8FB2-578564347C67}" type="presParOf" srcId="{552C80D2-B269-4F04-A140-848231B38D82}" destId="{8F971CB0-3832-4A34-B46B-F805366EFD5E}" srcOrd="1" destOrd="0" presId="urn:microsoft.com/office/officeart/2005/8/layout/chevron2"/>
    <dgm:cxn modelId="{CE65464C-DDFE-435C-A119-58FFD00FFD66}" type="presParOf" srcId="{552C80D2-B269-4F04-A140-848231B38D82}" destId="{C3D7A946-4674-4C74-8D9B-5BFB63068A74}" srcOrd="2" destOrd="0" presId="urn:microsoft.com/office/officeart/2005/8/layout/chevron2"/>
    <dgm:cxn modelId="{E5D93653-72C8-4BB1-8C85-2F3FDA1CC19B}" type="presParOf" srcId="{C3D7A946-4674-4C74-8D9B-5BFB63068A74}" destId="{CB466F17-3AC7-4311-8FE5-40AA65D7556D}" srcOrd="0" destOrd="0" presId="urn:microsoft.com/office/officeart/2005/8/layout/chevron2"/>
    <dgm:cxn modelId="{63558119-2D83-4E3B-BA44-06F28D6A3762}" type="presParOf" srcId="{C3D7A946-4674-4C74-8D9B-5BFB63068A74}" destId="{447C4C36-E565-4D64-BD27-3CA79395BC62}" srcOrd="1" destOrd="0" presId="urn:microsoft.com/office/officeart/2005/8/layout/chevron2"/>
    <dgm:cxn modelId="{418DC92C-16F2-4130-B2E1-130774131254}" type="presParOf" srcId="{552C80D2-B269-4F04-A140-848231B38D82}" destId="{B0D14F0C-4EA5-485E-BE8C-727E51EEA725}" srcOrd="3" destOrd="0" presId="urn:microsoft.com/office/officeart/2005/8/layout/chevron2"/>
    <dgm:cxn modelId="{6DE76F9A-8B83-412F-8E70-4AD650317369}" type="presParOf" srcId="{552C80D2-B269-4F04-A140-848231B38D82}" destId="{047C070A-2A7D-4592-9CE0-EB43C28F7376}" srcOrd="4" destOrd="0" presId="urn:microsoft.com/office/officeart/2005/8/layout/chevron2"/>
    <dgm:cxn modelId="{B8FE601C-F9FB-4236-888F-9E4850CE0A60}" type="presParOf" srcId="{047C070A-2A7D-4592-9CE0-EB43C28F7376}" destId="{7C2204C6-CEFF-4BE3-BF35-B6BA12AAC7FE}" srcOrd="0" destOrd="0" presId="urn:microsoft.com/office/officeart/2005/8/layout/chevron2"/>
    <dgm:cxn modelId="{38D74689-62F7-4D00-90E1-52707EC178B2}" type="presParOf" srcId="{047C070A-2A7D-4592-9CE0-EB43C28F7376}" destId="{F710CB62-62E8-4C3B-9BD6-A35CE176846A}" srcOrd="1" destOrd="0" presId="urn:microsoft.com/office/officeart/2005/8/layout/chevron2"/>
    <dgm:cxn modelId="{038C4974-62D7-422C-8976-F36320BDD3E1}" type="presParOf" srcId="{552C80D2-B269-4F04-A140-848231B38D82}" destId="{B8712EA0-A5D6-47E6-A4AB-6574A43D3CBE}" srcOrd="5" destOrd="0" presId="urn:microsoft.com/office/officeart/2005/8/layout/chevron2"/>
    <dgm:cxn modelId="{317A167D-34FD-4530-A393-E2B36DB6D14C}" type="presParOf" srcId="{552C80D2-B269-4F04-A140-848231B38D82}" destId="{58ED1991-37CA-40BD-8127-459C9C27BBDC}" srcOrd="6" destOrd="0" presId="urn:microsoft.com/office/officeart/2005/8/layout/chevron2"/>
    <dgm:cxn modelId="{2319977B-CF34-4BC1-A213-401EDAFD8D34}" type="presParOf" srcId="{58ED1991-37CA-40BD-8127-459C9C27BBDC}" destId="{052F7B57-F8A7-4C07-AE0A-0DD4B30007A5}" srcOrd="0" destOrd="0" presId="urn:microsoft.com/office/officeart/2005/8/layout/chevron2"/>
    <dgm:cxn modelId="{6936E3A6-5376-455C-B71F-3727CED142DD}" type="presParOf" srcId="{58ED1991-37CA-40BD-8127-459C9C27BBDC}" destId="{9C222391-37F0-468D-8A0E-080DE6A8246B}"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EBC3AA7-8A74-41A9-A04C-5EDB3D7FEFED}"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DFADE90A-501D-44D4-B2B9-BFCDA880DBBA}" type="pres">
      <dgm:prSet presAssocID="{0EBC3AA7-8A74-41A9-A04C-5EDB3D7FEFED}" presName="diagram" presStyleCnt="0">
        <dgm:presLayoutVars>
          <dgm:dir/>
          <dgm:resizeHandles val="exact"/>
        </dgm:presLayoutVars>
      </dgm:prSet>
      <dgm:spPr/>
    </dgm:pt>
  </dgm:ptLst>
  <dgm:cxnLst>
    <dgm:cxn modelId="{F31E01B5-09B5-45DB-BECD-C122D143EE24}" type="presOf" srcId="{0EBC3AA7-8A74-41A9-A04C-5EDB3D7FEFED}" destId="{DFADE90A-501D-44D4-B2B9-BFCDA880DBBA}"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1E840A7-EFD5-43D1-A887-1C6675C0BC87}"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1187E62D-3630-4BF2-ACA5-E09690DBECDF}">
      <dgm:prSet phldrT="[Text]"/>
      <dgm:spPr/>
      <dgm:t>
        <a:bodyPr/>
        <a:lstStyle/>
        <a:p>
          <a:r>
            <a:rPr lang="en-US" dirty="0"/>
            <a:t>Prior infection </a:t>
          </a:r>
        </a:p>
      </dgm:t>
    </dgm:pt>
    <dgm:pt modelId="{3984D223-D97D-4EF3-9D5B-B68C859E0877}" type="parTrans" cxnId="{094C22C3-08F5-4091-9A62-AA53042A8AA4}">
      <dgm:prSet/>
      <dgm:spPr/>
      <dgm:t>
        <a:bodyPr/>
        <a:lstStyle/>
        <a:p>
          <a:endParaRPr lang="en-US"/>
        </a:p>
      </dgm:t>
    </dgm:pt>
    <dgm:pt modelId="{5CE5D1B6-3AB0-4B8E-AFB3-30E14AFEC463}" type="sibTrans" cxnId="{094C22C3-08F5-4091-9A62-AA53042A8AA4}">
      <dgm:prSet/>
      <dgm:spPr/>
      <dgm:t>
        <a:bodyPr/>
        <a:lstStyle/>
        <a:p>
          <a:endParaRPr lang="en-US"/>
        </a:p>
      </dgm:t>
    </dgm:pt>
    <dgm:pt modelId="{7185FB5D-585A-4A30-963A-93B26C52F35D}">
      <dgm:prSet phldrT="[Text]"/>
      <dgm:spPr/>
      <dgm:t>
        <a:bodyPr/>
        <a:lstStyle/>
        <a:p>
          <a:r>
            <a:rPr lang="en-US" dirty="0"/>
            <a:t>Opportunistic</a:t>
          </a:r>
        </a:p>
      </dgm:t>
    </dgm:pt>
    <dgm:pt modelId="{B63FCAA7-9B20-474F-8842-1DC637F80CF7}" type="parTrans" cxnId="{A4240A16-9A87-458F-842D-59AB80FFD9F8}">
      <dgm:prSet/>
      <dgm:spPr/>
      <dgm:t>
        <a:bodyPr/>
        <a:lstStyle/>
        <a:p>
          <a:endParaRPr lang="en-US"/>
        </a:p>
      </dgm:t>
    </dgm:pt>
    <dgm:pt modelId="{8AD43843-6BE6-461A-86C4-F8321BB5B238}" type="sibTrans" cxnId="{A4240A16-9A87-458F-842D-59AB80FFD9F8}">
      <dgm:prSet/>
      <dgm:spPr/>
      <dgm:t>
        <a:bodyPr/>
        <a:lstStyle/>
        <a:p>
          <a:endParaRPr lang="en-US"/>
        </a:p>
      </dgm:t>
    </dgm:pt>
    <dgm:pt modelId="{C67B123F-975C-45D6-84B6-C9994C664997}">
      <dgm:prSet phldrT="[Text]"/>
      <dgm:spPr/>
      <dgm:t>
        <a:bodyPr/>
        <a:lstStyle/>
        <a:p>
          <a:r>
            <a:rPr lang="en-US" dirty="0"/>
            <a:t>Non-opportunistic</a:t>
          </a:r>
        </a:p>
      </dgm:t>
    </dgm:pt>
    <dgm:pt modelId="{F1FAA787-95FA-42C4-AB7A-C8C89F2B6D07}" type="parTrans" cxnId="{6A19C316-15DC-402A-964E-3EC497CF51FC}">
      <dgm:prSet/>
      <dgm:spPr/>
      <dgm:t>
        <a:bodyPr/>
        <a:lstStyle/>
        <a:p>
          <a:endParaRPr lang="en-US"/>
        </a:p>
      </dgm:t>
    </dgm:pt>
    <dgm:pt modelId="{2C381D77-0FA3-4209-961B-D564D6C94593}" type="sibTrans" cxnId="{6A19C316-15DC-402A-964E-3EC497CF51FC}">
      <dgm:prSet/>
      <dgm:spPr/>
      <dgm:t>
        <a:bodyPr/>
        <a:lstStyle/>
        <a:p>
          <a:endParaRPr lang="en-US"/>
        </a:p>
      </dgm:t>
    </dgm:pt>
    <dgm:pt modelId="{BD54B2B2-ECEC-47EB-A6DA-E2791BA89E54}">
      <dgm:prSet phldrT="[Text]"/>
      <dgm:spPr/>
      <dgm:t>
        <a:bodyPr/>
        <a:lstStyle/>
        <a:p>
          <a:r>
            <a:rPr lang="en-US" dirty="0"/>
            <a:t>CD4+ lymphocyte count</a:t>
          </a:r>
        </a:p>
      </dgm:t>
    </dgm:pt>
    <dgm:pt modelId="{724277DE-F776-4792-B404-96C0AED75ABE}" type="parTrans" cxnId="{A46ECF81-4960-447B-BDC5-C332ECB55A95}">
      <dgm:prSet/>
      <dgm:spPr/>
      <dgm:t>
        <a:bodyPr/>
        <a:lstStyle/>
        <a:p>
          <a:endParaRPr lang="en-US"/>
        </a:p>
      </dgm:t>
    </dgm:pt>
    <dgm:pt modelId="{D206F036-149E-4C90-A2B8-1BF99B721A54}" type="sibTrans" cxnId="{A46ECF81-4960-447B-BDC5-C332ECB55A95}">
      <dgm:prSet/>
      <dgm:spPr/>
      <dgm:t>
        <a:bodyPr/>
        <a:lstStyle/>
        <a:p>
          <a:endParaRPr lang="en-US"/>
        </a:p>
      </dgm:t>
    </dgm:pt>
    <dgm:pt modelId="{E7C67B99-235B-4AFF-8B13-1FC5F57DFDAC}">
      <dgm:prSet phldrT="[Text]"/>
      <dgm:spPr/>
      <dgm:t>
        <a:bodyPr/>
        <a:lstStyle/>
        <a:p>
          <a:r>
            <a:rPr lang="en-US" dirty="0"/>
            <a:t>Current</a:t>
          </a:r>
        </a:p>
      </dgm:t>
    </dgm:pt>
    <dgm:pt modelId="{C03E4CCD-C5C4-4DFC-A810-4385194237B1}" type="parTrans" cxnId="{0542E5FF-A322-45F1-B608-FAB55CA3E186}">
      <dgm:prSet/>
      <dgm:spPr/>
      <dgm:t>
        <a:bodyPr/>
        <a:lstStyle/>
        <a:p>
          <a:endParaRPr lang="en-US"/>
        </a:p>
      </dgm:t>
    </dgm:pt>
    <dgm:pt modelId="{9150A6C4-BC87-4135-8951-B942C888727E}" type="sibTrans" cxnId="{0542E5FF-A322-45F1-B608-FAB55CA3E186}">
      <dgm:prSet/>
      <dgm:spPr/>
      <dgm:t>
        <a:bodyPr/>
        <a:lstStyle/>
        <a:p>
          <a:endParaRPr lang="en-US"/>
        </a:p>
      </dgm:t>
    </dgm:pt>
    <dgm:pt modelId="{AE07A0A4-F0AB-4420-A8FF-7AE30E059B9C}">
      <dgm:prSet phldrT="[Text]"/>
      <dgm:spPr/>
      <dgm:t>
        <a:bodyPr/>
        <a:lstStyle/>
        <a:p>
          <a:r>
            <a:rPr lang="en-US" dirty="0"/>
            <a:t>Nadir</a:t>
          </a:r>
        </a:p>
      </dgm:t>
    </dgm:pt>
    <dgm:pt modelId="{3ED82EF6-87C2-43A3-A82D-A748FA9BF454}" type="parTrans" cxnId="{3AB7C15E-7715-401C-9C03-50BFE8638882}">
      <dgm:prSet/>
      <dgm:spPr/>
      <dgm:t>
        <a:bodyPr/>
        <a:lstStyle/>
        <a:p>
          <a:endParaRPr lang="en-US"/>
        </a:p>
      </dgm:t>
    </dgm:pt>
    <dgm:pt modelId="{76FE02A7-794F-434A-A9E3-D8E189E81757}" type="sibTrans" cxnId="{3AB7C15E-7715-401C-9C03-50BFE8638882}">
      <dgm:prSet/>
      <dgm:spPr/>
      <dgm:t>
        <a:bodyPr/>
        <a:lstStyle/>
        <a:p>
          <a:endParaRPr lang="en-US"/>
        </a:p>
      </dgm:t>
    </dgm:pt>
    <dgm:pt modelId="{2C0E3DC5-253B-4F3B-BD93-191BB9618DD4}">
      <dgm:prSet phldrT="[Text]"/>
      <dgm:spPr/>
      <dgm:t>
        <a:bodyPr/>
        <a:lstStyle/>
        <a:p>
          <a:r>
            <a:rPr lang="en-US" dirty="0"/>
            <a:t>Imaging findings</a:t>
          </a:r>
        </a:p>
      </dgm:t>
    </dgm:pt>
    <dgm:pt modelId="{F45B9729-185C-44EF-B701-0B9A60E08DD3}" type="parTrans" cxnId="{A5CB8300-FDD1-42DA-A17E-084FAEFAB790}">
      <dgm:prSet/>
      <dgm:spPr/>
      <dgm:t>
        <a:bodyPr/>
        <a:lstStyle/>
        <a:p>
          <a:endParaRPr lang="en-US"/>
        </a:p>
      </dgm:t>
    </dgm:pt>
    <dgm:pt modelId="{E95845F6-8F7C-442C-A893-475C7CE9DEFB}" type="sibTrans" cxnId="{A5CB8300-FDD1-42DA-A17E-084FAEFAB790}">
      <dgm:prSet/>
      <dgm:spPr/>
      <dgm:t>
        <a:bodyPr/>
        <a:lstStyle/>
        <a:p>
          <a:endParaRPr lang="en-US"/>
        </a:p>
      </dgm:t>
    </dgm:pt>
    <dgm:pt modelId="{3F40A186-5E8A-4888-ACB0-E9C41E553793}">
      <dgm:prSet phldrT="[Text]"/>
      <dgm:spPr/>
      <dgm:t>
        <a:bodyPr/>
        <a:lstStyle/>
        <a:p>
          <a:r>
            <a:rPr lang="en-US" dirty="0"/>
            <a:t>Emphysema</a:t>
          </a:r>
        </a:p>
      </dgm:t>
    </dgm:pt>
    <dgm:pt modelId="{C31B07DE-CFC5-42A0-8EE8-B9512AA209AF}" type="parTrans" cxnId="{B371DB12-9253-4DE2-A33F-260EBFF5B1D5}">
      <dgm:prSet/>
      <dgm:spPr/>
      <dgm:t>
        <a:bodyPr/>
        <a:lstStyle/>
        <a:p>
          <a:endParaRPr lang="en-US"/>
        </a:p>
      </dgm:t>
    </dgm:pt>
    <dgm:pt modelId="{F57E2D51-73B4-4B25-B520-5CDD509AE410}" type="sibTrans" cxnId="{B371DB12-9253-4DE2-A33F-260EBFF5B1D5}">
      <dgm:prSet/>
      <dgm:spPr/>
      <dgm:t>
        <a:bodyPr/>
        <a:lstStyle/>
        <a:p>
          <a:endParaRPr lang="en-US"/>
        </a:p>
      </dgm:t>
    </dgm:pt>
    <dgm:pt modelId="{B3012BAF-2456-4C80-9A9A-9848D0A29E50}">
      <dgm:prSet phldrT="[Text]"/>
      <dgm:spPr/>
      <dgm:t>
        <a:bodyPr/>
        <a:lstStyle/>
        <a:p>
          <a:r>
            <a:rPr lang="en-US" dirty="0"/>
            <a:t>Lung nodule</a:t>
          </a:r>
        </a:p>
      </dgm:t>
    </dgm:pt>
    <dgm:pt modelId="{69AEC6AE-707A-4C85-81E8-68BC20B02139}" type="parTrans" cxnId="{145F87FD-35BD-4FB6-ABDC-2358CAEA3435}">
      <dgm:prSet/>
      <dgm:spPr/>
      <dgm:t>
        <a:bodyPr/>
        <a:lstStyle/>
        <a:p>
          <a:endParaRPr lang="en-US"/>
        </a:p>
      </dgm:t>
    </dgm:pt>
    <dgm:pt modelId="{EAB67E73-9D75-47CD-870C-F79D4E463BEF}" type="sibTrans" cxnId="{145F87FD-35BD-4FB6-ABDC-2358CAEA3435}">
      <dgm:prSet/>
      <dgm:spPr/>
      <dgm:t>
        <a:bodyPr/>
        <a:lstStyle/>
        <a:p>
          <a:endParaRPr lang="en-US"/>
        </a:p>
      </dgm:t>
    </dgm:pt>
    <dgm:pt modelId="{68778BC2-0930-4B5A-8CDB-D5EF69865BE9}">
      <dgm:prSet phldrT="[Text]"/>
      <dgm:spPr/>
      <dgm:t>
        <a:bodyPr/>
        <a:lstStyle/>
        <a:p>
          <a:r>
            <a:rPr lang="en-US" dirty="0"/>
            <a:t>Tobacco history</a:t>
          </a:r>
        </a:p>
      </dgm:t>
    </dgm:pt>
    <dgm:pt modelId="{68F7AD48-74EB-4C14-BA5E-975E11648841}" type="parTrans" cxnId="{41B7C581-484F-4A4D-B859-94F798712E05}">
      <dgm:prSet/>
      <dgm:spPr/>
      <dgm:t>
        <a:bodyPr/>
        <a:lstStyle/>
        <a:p>
          <a:endParaRPr lang="en-US"/>
        </a:p>
      </dgm:t>
    </dgm:pt>
    <dgm:pt modelId="{90EE1EAB-426B-4AB8-9CC8-6EE24D84CDF6}" type="sibTrans" cxnId="{41B7C581-484F-4A4D-B859-94F798712E05}">
      <dgm:prSet/>
      <dgm:spPr/>
      <dgm:t>
        <a:bodyPr/>
        <a:lstStyle/>
        <a:p>
          <a:endParaRPr lang="en-US"/>
        </a:p>
      </dgm:t>
    </dgm:pt>
    <dgm:pt modelId="{5925F0CF-20F0-4CEF-8C46-C8F1A7F0E972}">
      <dgm:prSet phldrT="[Text]"/>
      <dgm:spPr/>
      <dgm:t>
        <a:bodyPr/>
        <a:lstStyle/>
        <a:p>
          <a:r>
            <a:rPr lang="en-US" dirty="0"/>
            <a:t>Pulmonary hypertension</a:t>
          </a:r>
        </a:p>
      </dgm:t>
    </dgm:pt>
    <dgm:pt modelId="{3A87B106-4753-43FF-9A47-C8B4C0A5DEC4}" type="parTrans" cxnId="{31B5B566-6EFD-49BF-9243-B6C0935C7434}">
      <dgm:prSet/>
      <dgm:spPr/>
      <dgm:t>
        <a:bodyPr/>
        <a:lstStyle/>
        <a:p>
          <a:endParaRPr lang="en-US"/>
        </a:p>
      </dgm:t>
    </dgm:pt>
    <dgm:pt modelId="{04CA69AF-8E0E-4011-A6F0-B3140FD9932E}" type="sibTrans" cxnId="{31B5B566-6EFD-49BF-9243-B6C0935C7434}">
      <dgm:prSet/>
      <dgm:spPr/>
      <dgm:t>
        <a:bodyPr/>
        <a:lstStyle/>
        <a:p>
          <a:endParaRPr lang="en-US"/>
        </a:p>
      </dgm:t>
    </dgm:pt>
    <dgm:pt modelId="{106D4C75-8E77-4CCE-BAA8-0E5F1B088924}" type="pres">
      <dgm:prSet presAssocID="{F1E840A7-EFD5-43D1-A887-1C6675C0BC87}" presName="diagram" presStyleCnt="0">
        <dgm:presLayoutVars>
          <dgm:chPref val="1"/>
          <dgm:dir/>
          <dgm:animOne val="branch"/>
          <dgm:animLvl val="lvl"/>
          <dgm:resizeHandles/>
        </dgm:presLayoutVars>
      </dgm:prSet>
      <dgm:spPr/>
    </dgm:pt>
    <dgm:pt modelId="{05AC4A83-B5B2-4842-B4DB-1996AD64EFA5}" type="pres">
      <dgm:prSet presAssocID="{1187E62D-3630-4BF2-ACA5-E09690DBECDF}" presName="root" presStyleCnt="0"/>
      <dgm:spPr/>
    </dgm:pt>
    <dgm:pt modelId="{7B5147DA-02C8-4EEB-9AB2-0001CA598F9A}" type="pres">
      <dgm:prSet presAssocID="{1187E62D-3630-4BF2-ACA5-E09690DBECDF}" presName="rootComposite" presStyleCnt="0"/>
      <dgm:spPr/>
    </dgm:pt>
    <dgm:pt modelId="{73CC02F3-F149-4DC8-ADBD-742FA0C06F5C}" type="pres">
      <dgm:prSet presAssocID="{1187E62D-3630-4BF2-ACA5-E09690DBECDF}" presName="rootText" presStyleLbl="node1" presStyleIdx="0" presStyleCnt="4"/>
      <dgm:spPr/>
    </dgm:pt>
    <dgm:pt modelId="{A95F7E7F-FD8A-41C6-9661-0ED0497B5A53}" type="pres">
      <dgm:prSet presAssocID="{1187E62D-3630-4BF2-ACA5-E09690DBECDF}" presName="rootConnector" presStyleLbl="node1" presStyleIdx="0" presStyleCnt="4"/>
      <dgm:spPr/>
    </dgm:pt>
    <dgm:pt modelId="{01AB269A-2770-4F27-96C3-A43FD8E334ED}" type="pres">
      <dgm:prSet presAssocID="{1187E62D-3630-4BF2-ACA5-E09690DBECDF}" presName="childShape" presStyleCnt="0"/>
      <dgm:spPr/>
    </dgm:pt>
    <dgm:pt modelId="{B4AFF5DE-AA00-4BA8-8318-A5A83DDC6111}" type="pres">
      <dgm:prSet presAssocID="{B63FCAA7-9B20-474F-8842-1DC637F80CF7}" presName="Name13" presStyleLbl="parChTrans1D2" presStyleIdx="0" presStyleCnt="7"/>
      <dgm:spPr/>
    </dgm:pt>
    <dgm:pt modelId="{4B03D271-4E90-49A2-86EA-3A0E08873D8B}" type="pres">
      <dgm:prSet presAssocID="{7185FB5D-585A-4A30-963A-93B26C52F35D}" presName="childText" presStyleLbl="bgAcc1" presStyleIdx="0" presStyleCnt="7">
        <dgm:presLayoutVars>
          <dgm:bulletEnabled val="1"/>
        </dgm:presLayoutVars>
      </dgm:prSet>
      <dgm:spPr/>
    </dgm:pt>
    <dgm:pt modelId="{39A0B8C3-6A54-4DFC-B389-CF54E7F58A88}" type="pres">
      <dgm:prSet presAssocID="{F1FAA787-95FA-42C4-AB7A-C8C89F2B6D07}" presName="Name13" presStyleLbl="parChTrans1D2" presStyleIdx="1" presStyleCnt="7"/>
      <dgm:spPr/>
    </dgm:pt>
    <dgm:pt modelId="{F60F3D93-23D4-4017-BF6F-557DA97E539C}" type="pres">
      <dgm:prSet presAssocID="{C67B123F-975C-45D6-84B6-C9994C664997}" presName="childText" presStyleLbl="bgAcc1" presStyleIdx="1" presStyleCnt="7">
        <dgm:presLayoutVars>
          <dgm:bulletEnabled val="1"/>
        </dgm:presLayoutVars>
      </dgm:prSet>
      <dgm:spPr/>
    </dgm:pt>
    <dgm:pt modelId="{52BFECAF-6288-4198-8754-6B04BB55B661}" type="pres">
      <dgm:prSet presAssocID="{BD54B2B2-ECEC-47EB-A6DA-E2791BA89E54}" presName="root" presStyleCnt="0"/>
      <dgm:spPr/>
    </dgm:pt>
    <dgm:pt modelId="{EB185D9D-4C44-4FA5-9D27-60DFC9FC3216}" type="pres">
      <dgm:prSet presAssocID="{BD54B2B2-ECEC-47EB-A6DA-E2791BA89E54}" presName="rootComposite" presStyleCnt="0"/>
      <dgm:spPr/>
    </dgm:pt>
    <dgm:pt modelId="{1D2B1717-A50E-466F-BC33-B9FE8117C20E}" type="pres">
      <dgm:prSet presAssocID="{BD54B2B2-ECEC-47EB-A6DA-E2791BA89E54}" presName="rootText" presStyleLbl="node1" presStyleIdx="1" presStyleCnt="4"/>
      <dgm:spPr/>
    </dgm:pt>
    <dgm:pt modelId="{C0678BAA-0C75-4A30-9B4E-1F3A19070707}" type="pres">
      <dgm:prSet presAssocID="{BD54B2B2-ECEC-47EB-A6DA-E2791BA89E54}" presName="rootConnector" presStyleLbl="node1" presStyleIdx="1" presStyleCnt="4"/>
      <dgm:spPr/>
    </dgm:pt>
    <dgm:pt modelId="{7D07BFFC-1E9A-4031-91C5-848EA7649F31}" type="pres">
      <dgm:prSet presAssocID="{BD54B2B2-ECEC-47EB-A6DA-E2791BA89E54}" presName="childShape" presStyleCnt="0"/>
      <dgm:spPr/>
    </dgm:pt>
    <dgm:pt modelId="{FA427B3D-E099-4C43-86CF-8304A98ACC9F}" type="pres">
      <dgm:prSet presAssocID="{C03E4CCD-C5C4-4DFC-A810-4385194237B1}" presName="Name13" presStyleLbl="parChTrans1D2" presStyleIdx="2" presStyleCnt="7"/>
      <dgm:spPr/>
    </dgm:pt>
    <dgm:pt modelId="{1C2D4AA0-A610-4119-A4A9-230926C5DAFC}" type="pres">
      <dgm:prSet presAssocID="{E7C67B99-235B-4AFF-8B13-1FC5F57DFDAC}" presName="childText" presStyleLbl="bgAcc1" presStyleIdx="2" presStyleCnt="7">
        <dgm:presLayoutVars>
          <dgm:bulletEnabled val="1"/>
        </dgm:presLayoutVars>
      </dgm:prSet>
      <dgm:spPr/>
    </dgm:pt>
    <dgm:pt modelId="{809A0B43-B7F0-4625-8AD8-66CF85C1786C}" type="pres">
      <dgm:prSet presAssocID="{3ED82EF6-87C2-43A3-A82D-A748FA9BF454}" presName="Name13" presStyleLbl="parChTrans1D2" presStyleIdx="3" presStyleCnt="7"/>
      <dgm:spPr/>
    </dgm:pt>
    <dgm:pt modelId="{D483342E-9D3C-45D8-92DE-E9CA29FCA9F0}" type="pres">
      <dgm:prSet presAssocID="{AE07A0A4-F0AB-4420-A8FF-7AE30E059B9C}" presName="childText" presStyleLbl="bgAcc1" presStyleIdx="3" presStyleCnt="7">
        <dgm:presLayoutVars>
          <dgm:bulletEnabled val="1"/>
        </dgm:presLayoutVars>
      </dgm:prSet>
      <dgm:spPr/>
    </dgm:pt>
    <dgm:pt modelId="{8D44850B-A5D5-4D39-AB6D-8D13CF1B337A}" type="pres">
      <dgm:prSet presAssocID="{68778BC2-0930-4B5A-8CDB-D5EF69865BE9}" presName="root" presStyleCnt="0"/>
      <dgm:spPr/>
    </dgm:pt>
    <dgm:pt modelId="{10B2FED8-2BF8-4AD2-A9C5-F567647B992C}" type="pres">
      <dgm:prSet presAssocID="{68778BC2-0930-4B5A-8CDB-D5EF69865BE9}" presName="rootComposite" presStyleCnt="0"/>
      <dgm:spPr/>
    </dgm:pt>
    <dgm:pt modelId="{8F4DEEEE-DFAD-4F9B-AE14-3E03147E2C73}" type="pres">
      <dgm:prSet presAssocID="{68778BC2-0930-4B5A-8CDB-D5EF69865BE9}" presName="rootText" presStyleLbl="node1" presStyleIdx="2" presStyleCnt="4"/>
      <dgm:spPr/>
    </dgm:pt>
    <dgm:pt modelId="{5475D5E8-ACB6-40F3-90E1-D5EEE08BE46A}" type="pres">
      <dgm:prSet presAssocID="{68778BC2-0930-4B5A-8CDB-D5EF69865BE9}" presName="rootConnector" presStyleLbl="node1" presStyleIdx="2" presStyleCnt="4"/>
      <dgm:spPr/>
    </dgm:pt>
    <dgm:pt modelId="{638F61A2-9A86-49F5-A342-24F79D04A69F}" type="pres">
      <dgm:prSet presAssocID="{68778BC2-0930-4B5A-8CDB-D5EF69865BE9}" presName="childShape" presStyleCnt="0"/>
      <dgm:spPr/>
    </dgm:pt>
    <dgm:pt modelId="{1ED843B5-BA41-491B-88D1-1D5447EE2D6B}" type="pres">
      <dgm:prSet presAssocID="{2C0E3DC5-253B-4F3B-BD93-191BB9618DD4}" presName="root" presStyleCnt="0"/>
      <dgm:spPr/>
    </dgm:pt>
    <dgm:pt modelId="{EEDC4415-AC34-4A35-816F-27506574EDAD}" type="pres">
      <dgm:prSet presAssocID="{2C0E3DC5-253B-4F3B-BD93-191BB9618DD4}" presName="rootComposite" presStyleCnt="0"/>
      <dgm:spPr/>
    </dgm:pt>
    <dgm:pt modelId="{62E9E1DC-8C20-459D-9D0C-496824463794}" type="pres">
      <dgm:prSet presAssocID="{2C0E3DC5-253B-4F3B-BD93-191BB9618DD4}" presName="rootText" presStyleLbl="node1" presStyleIdx="3" presStyleCnt="4"/>
      <dgm:spPr/>
    </dgm:pt>
    <dgm:pt modelId="{F750B9D0-0848-4185-B6DD-A80AE32BA08E}" type="pres">
      <dgm:prSet presAssocID="{2C0E3DC5-253B-4F3B-BD93-191BB9618DD4}" presName="rootConnector" presStyleLbl="node1" presStyleIdx="3" presStyleCnt="4"/>
      <dgm:spPr/>
    </dgm:pt>
    <dgm:pt modelId="{9CD6C909-1C68-49D1-A178-3DD034B54C7B}" type="pres">
      <dgm:prSet presAssocID="{2C0E3DC5-253B-4F3B-BD93-191BB9618DD4}" presName="childShape" presStyleCnt="0"/>
      <dgm:spPr/>
    </dgm:pt>
    <dgm:pt modelId="{2A711EBF-4E3E-431E-AD2E-90480D56E944}" type="pres">
      <dgm:prSet presAssocID="{C31B07DE-CFC5-42A0-8EE8-B9512AA209AF}" presName="Name13" presStyleLbl="parChTrans1D2" presStyleIdx="4" presStyleCnt="7"/>
      <dgm:spPr/>
    </dgm:pt>
    <dgm:pt modelId="{95F04CFF-452A-4E3C-9FB4-D7927B61B802}" type="pres">
      <dgm:prSet presAssocID="{3F40A186-5E8A-4888-ACB0-E9C41E553793}" presName="childText" presStyleLbl="bgAcc1" presStyleIdx="4" presStyleCnt="7">
        <dgm:presLayoutVars>
          <dgm:bulletEnabled val="1"/>
        </dgm:presLayoutVars>
      </dgm:prSet>
      <dgm:spPr/>
    </dgm:pt>
    <dgm:pt modelId="{005DF510-3A8C-461D-8D06-676FB5CF3114}" type="pres">
      <dgm:prSet presAssocID="{69AEC6AE-707A-4C85-81E8-68BC20B02139}" presName="Name13" presStyleLbl="parChTrans1D2" presStyleIdx="5" presStyleCnt="7"/>
      <dgm:spPr/>
    </dgm:pt>
    <dgm:pt modelId="{07DE8668-EBDB-4545-8365-6DCA8EAD2672}" type="pres">
      <dgm:prSet presAssocID="{B3012BAF-2456-4C80-9A9A-9848D0A29E50}" presName="childText" presStyleLbl="bgAcc1" presStyleIdx="5" presStyleCnt="7">
        <dgm:presLayoutVars>
          <dgm:bulletEnabled val="1"/>
        </dgm:presLayoutVars>
      </dgm:prSet>
      <dgm:spPr/>
    </dgm:pt>
    <dgm:pt modelId="{124FA37F-67CD-4CCC-9181-E8DC8C4577C1}" type="pres">
      <dgm:prSet presAssocID="{3A87B106-4753-43FF-9A47-C8B4C0A5DEC4}" presName="Name13" presStyleLbl="parChTrans1D2" presStyleIdx="6" presStyleCnt="7"/>
      <dgm:spPr/>
    </dgm:pt>
    <dgm:pt modelId="{03974D6B-121C-4D15-B3B4-71B44F8EF3C7}" type="pres">
      <dgm:prSet presAssocID="{5925F0CF-20F0-4CEF-8C46-C8F1A7F0E972}" presName="childText" presStyleLbl="bgAcc1" presStyleIdx="6" presStyleCnt="7">
        <dgm:presLayoutVars>
          <dgm:bulletEnabled val="1"/>
        </dgm:presLayoutVars>
      </dgm:prSet>
      <dgm:spPr/>
    </dgm:pt>
  </dgm:ptLst>
  <dgm:cxnLst>
    <dgm:cxn modelId="{A5CB8300-FDD1-42DA-A17E-084FAEFAB790}" srcId="{F1E840A7-EFD5-43D1-A887-1C6675C0BC87}" destId="{2C0E3DC5-253B-4F3B-BD93-191BB9618DD4}" srcOrd="3" destOrd="0" parTransId="{F45B9729-185C-44EF-B701-0B9A60E08DD3}" sibTransId="{E95845F6-8F7C-442C-A893-475C7CE9DEFB}"/>
    <dgm:cxn modelId="{B371DB12-9253-4DE2-A33F-260EBFF5B1D5}" srcId="{2C0E3DC5-253B-4F3B-BD93-191BB9618DD4}" destId="{3F40A186-5E8A-4888-ACB0-E9C41E553793}" srcOrd="0" destOrd="0" parTransId="{C31B07DE-CFC5-42A0-8EE8-B9512AA209AF}" sibTransId="{F57E2D51-73B4-4B25-B520-5CDD509AE410}"/>
    <dgm:cxn modelId="{A4240A16-9A87-458F-842D-59AB80FFD9F8}" srcId="{1187E62D-3630-4BF2-ACA5-E09690DBECDF}" destId="{7185FB5D-585A-4A30-963A-93B26C52F35D}" srcOrd="0" destOrd="0" parTransId="{B63FCAA7-9B20-474F-8842-1DC637F80CF7}" sibTransId="{8AD43843-6BE6-461A-86C4-F8321BB5B238}"/>
    <dgm:cxn modelId="{6A19C316-15DC-402A-964E-3EC497CF51FC}" srcId="{1187E62D-3630-4BF2-ACA5-E09690DBECDF}" destId="{C67B123F-975C-45D6-84B6-C9994C664997}" srcOrd="1" destOrd="0" parTransId="{F1FAA787-95FA-42C4-AB7A-C8C89F2B6D07}" sibTransId="{2C381D77-0FA3-4209-961B-D564D6C94593}"/>
    <dgm:cxn modelId="{31146528-2475-44B8-B987-894C87ADB512}" type="presOf" srcId="{69AEC6AE-707A-4C85-81E8-68BC20B02139}" destId="{005DF510-3A8C-461D-8D06-676FB5CF3114}" srcOrd="0" destOrd="0" presId="urn:microsoft.com/office/officeart/2005/8/layout/hierarchy3"/>
    <dgm:cxn modelId="{06D56B2F-D273-4216-8708-3617D84A28E8}" type="presOf" srcId="{3F40A186-5E8A-4888-ACB0-E9C41E553793}" destId="{95F04CFF-452A-4E3C-9FB4-D7927B61B802}" srcOrd="0" destOrd="0" presId="urn:microsoft.com/office/officeart/2005/8/layout/hierarchy3"/>
    <dgm:cxn modelId="{58DCF838-33AF-48FA-9AF0-6B4DF29E83B1}" type="presOf" srcId="{C03E4CCD-C5C4-4DFC-A810-4385194237B1}" destId="{FA427B3D-E099-4C43-86CF-8304A98ACC9F}" srcOrd="0" destOrd="0" presId="urn:microsoft.com/office/officeart/2005/8/layout/hierarchy3"/>
    <dgm:cxn modelId="{7675C25D-EF5A-47FD-9D2F-C4C54288C491}" type="presOf" srcId="{5925F0CF-20F0-4CEF-8C46-C8F1A7F0E972}" destId="{03974D6B-121C-4D15-B3B4-71B44F8EF3C7}" srcOrd="0" destOrd="0" presId="urn:microsoft.com/office/officeart/2005/8/layout/hierarchy3"/>
    <dgm:cxn modelId="{3AB7C15E-7715-401C-9C03-50BFE8638882}" srcId="{BD54B2B2-ECEC-47EB-A6DA-E2791BA89E54}" destId="{AE07A0A4-F0AB-4420-A8FF-7AE30E059B9C}" srcOrd="1" destOrd="0" parTransId="{3ED82EF6-87C2-43A3-A82D-A748FA9BF454}" sibTransId="{76FE02A7-794F-434A-A9E3-D8E189E81757}"/>
    <dgm:cxn modelId="{9A2E9543-7F3D-4993-8807-44CEE494FF01}" type="presOf" srcId="{68778BC2-0930-4B5A-8CDB-D5EF69865BE9}" destId="{5475D5E8-ACB6-40F3-90E1-D5EEE08BE46A}" srcOrd="1" destOrd="0" presId="urn:microsoft.com/office/officeart/2005/8/layout/hierarchy3"/>
    <dgm:cxn modelId="{86042046-5BE3-4979-BD59-F57273AF2102}" type="presOf" srcId="{1187E62D-3630-4BF2-ACA5-E09690DBECDF}" destId="{73CC02F3-F149-4DC8-ADBD-742FA0C06F5C}" srcOrd="0" destOrd="0" presId="urn:microsoft.com/office/officeart/2005/8/layout/hierarchy3"/>
    <dgm:cxn modelId="{31B5B566-6EFD-49BF-9243-B6C0935C7434}" srcId="{2C0E3DC5-253B-4F3B-BD93-191BB9618DD4}" destId="{5925F0CF-20F0-4CEF-8C46-C8F1A7F0E972}" srcOrd="2" destOrd="0" parTransId="{3A87B106-4753-43FF-9A47-C8B4C0A5DEC4}" sibTransId="{04CA69AF-8E0E-4011-A6F0-B3140FD9932E}"/>
    <dgm:cxn modelId="{AB894F67-166F-4A81-830D-102510ED96E1}" type="presOf" srcId="{F1E840A7-EFD5-43D1-A887-1C6675C0BC87}" destId="{106D4C75-8E77-4CCE-BAA8-0E5F1B088924}" srcOrd="0" destOrd="0" presId="urn:microsoft.com/office/officeart/2005/8/layout/hierarchy3"/>
    <dgm:cxn modelId="{B278B572-CA37-477B-9C7E-3E32F126BED2}" type="presOf" srcId="{C31B07DE-CFC5-42A0-8EE8-B9512AA209AF}" destId="{2A711EBF-4E3E-431E-AD2E-90480D56E944}" srcOrd="0" destOrd="0" presId="urn:microsoft.com/office/officeart/2005/8/layout/hierarchy3"/>
    <dgm:cxn modelId="{F355A759-1B8E-4B5C-A72D-15D3A7241233}" type="presOf" srcId="{AE07A0A4-F0AB-4420-A8FF-7AE30E059B9C}" destId="{D483342E-9D3C-45D8-92DE-E9CA29FCA9F0}" srcOrd="0" destOrd="0" presId="urn:microsoft.com/office/officeart/2005/8/layout/hierarchy3"/>
    <dgm:cxn modelId="{89DC6C5A-D774-4C01-AA2C-37CE5CD5A844}" type="presOf" srcId="{E7C67B99-235B-4AFF-8B13-1FC5F57DFDAC}" destId="{1C2D4AA0-A610-4119-A4A9-230926C5DAFC}" srcOrd="0" destOrd="0" presId="urn:microsoft.com/office/officeart/2005/8/layout/hierarchy3"/>
    <dgm:cxn modelId="{1A42D17C-9C65-40AA-9F92-D8362E277DCE}" type="presOf" srcId="{B63FCAA7-9B20-474F-8842-1DC637F80CF7}" destId="{B4AFF5DE-AA00-4BA8-8318-A5A83DDC6111}" srcOrd="0" destOrd="0" presId="urn:microsoft.com/office/officeart/2005/8/layout/hierarchy3"/>
    <dgm:cxn modelId="{41B7C581-484F-4A4D-B859-94F798712E05}" srcId="{F1E840A7-EFD5-43D1-A887-1C6675C0BC87}" destId="{68778BC2-0930-4B5A-8CDB-D5EF69865BE9}" srcOrd="2" destOrd="0" parTransId="{68F7AD48-74EB-4C14-BA5E-975E11648841}" sibTransId="{90EE1EAB-426B-4AB8-9CC8-6EE24D84CDF6}"/>
    <dgm:cxn modelId="{A46ECF81-4960-447B-BDC5-C332ECB55A95}" srcId="{F1E840A7-EFD5-43D1-A887-1C6675C0BC87}" destId="{BD54B2B2-ECEC-47EB-A6DA-E2791BA89E54}" srcOrd="1" destOrd="0" parTransId="{724277DE-F776-4792-B404-96C0AED75ABE}" sibTransId="{D206F036-149E-4C90-A2B8-1BF99B721A54}"/>
    <dgm:cxn modelId="{20A50B83-362B-4829-B4DA-C6E6F0EF7064}" type="presOf" srcId="{B3012BAF-2456-4C80-9A9A-9848D0A29E50}" destId="{07DE8668-EBDB-4545-8365-6DCA8EAD2672}" srcOrd="0" destOrd="0" presId="urn:microsoft.com/office/officeart/2005/8/layout/hierarchy3"/>
    <dgm:cxn modelId="{78A34083-6A6D-4F26-849A-23A025036C4F}" type="presOf" srcId="{68778BC2-0930-4B5A-8CDB-D5EF69865BE9}" destId="{8F4DEEEE-DFAD-4F9B-AE14-3E03147E2C73}" srcOrd="0" destOrd="0" presId="urn:microsoft.com/office/officeart/2005/8/layout/hierarchy3"/>
    <dgm:cxn modelId="{03742089-563B-4C28-8DEA-0345D639DE77}" type="presOf" srcId="{7185FB5D-585A-4A30-963A-93B26C52F35D}" destId="{4B03D271-4E90-49A2-86EA-3A0E08873D8B}" srcOrd="0" destOrd="0" presId="urn:microsoft.com/office/officeart/2005/8/layout/hierarchy3"/>
    <dgm:cxn modelId="{C5F15A8C-FAC1-4D0F-8560-03E46063171E}" type="presOf" srcId="{3ED82EF6-87C2-43A3-A82D-A748FA9BF454}" destId="{809A0B43-B7F0-4625-8AD8-66CF85C1786C}" srcOrd="0" destOrd="0" presId="urn:microsoft.com/office/officeart/2005/8/layout/hierarchy3"/>
    <dgm:cxn modelId="{D41A0995-790B-4180-8A5A-FA88374F763D}" type="presOf" srcId="{BD54B2B2-ECEC-47EB-A6DA-E2791BA89E54}" destId="{C0678BAA-0C75-4A30-9B4E-1F3A19070707}" srcOrd="1" destOrd="0" presId="urn:microsoft.com/office/officeart/2005/8/layout/hierarchy3"/>
    <dgm:cxn modelId="{A2F6E6AB-741D-44CD-A0B4-1BED612EB9C6}" type="presOf" srcId="{BD54B2B2-ECEC-47EB-A6DA-E2791BA89E54}" destId="{1D2B1717-A50E-466F-BC33-B9FE8117C20E}" srcOrd="0" destOrd="0" presId="urn:microsoft.com/office/officeart/2005/8/layout/hierarchy3"/>
    <dgm:cxn modelId="{1EA1CDAD-2385-460C-ABB2-E606DED78D1B}" type="presOf" srcId="{3A87B106-4753-43FF-9A47-C8B4C0A5DEC4}" destId="{124FA37F-67CD-4CCC-9181-E8DC8C4577C1}" srcOrd="0" destOrd="0" presId="urn:microsoft.com/office/officeart/2005/8/layout/hierarchy3"/>
    <dgm:cxn modelId="{094C22C3-08F5-4091-9A62-AA53042A8AA4}" srcId="{F1E840A7-EFD5-43D1-A887-1C6675C0BC87}" destId="{1187E62D-3630-4BF2-ACA5-E09690DBECDF}" srcOrd="0" destOrd="0" parTransId="{3984D223-D97D-4EF3-9D5B-B68C859E0877}" sibTransId="{5CE5D1B6-3AB0-4B8E-AFB3-30E14AFEC463}"/>
    <dgm:cxn modelId="{FBC0AFDC-C0B2-412B-9733-B36E470641B4}" type="presOf" srcId="{1187E62D-3630-4BF2-ACA5-E09690DBECDF}" destId="{A95F7E7F-FD8A-41C6-9661-0ED0497B5A53}" srcOrd="1" destOrd="0" presId="urn:microsoft.com/office/officeart/2005/8/layout/hierarchy3"/>
    <dgm:cxn modelId="{5CCD92DF-9B52-4B50-BA52-5C191A834C35}" type="presOf" srcId="{C67B123F-975C-45D6-84B6-C9994C664997}" destId="{F60F3D93-23D4-4017-BF6F-557DA97E539C}" srcOrd="0" destOrd="0" presId="urn:microsoft.com/office/officeart/2005/8/layout/hierarchy3"/>
    <dgm:cxn modelId="{29B861E0-97D3-4470-879B-4FA08336E09E}" type="presOf" srcId="{F1FAA787-95FA-42C4-AB7A-C8C89F2B6D07}" destId="{39A0B8C3-6A54-4DFC-B389-CF54E7F58A88}" srcOrd="0" destOrd="0" presId="urn:microsoft.com/office/officeart/2005/8/layout/hierarchy3"/>
    <dgm:cxn modelId="{364F2AEB-B65F-4BD8-9E26-5C8263208A81}" type="presOf" srcId="{2C0E3DC5-253B-4F3B-BD93-191BB9618DD4}" destId="{F750B9D0-0848-4185-B6DD-A80AE32BA08E}" srcOrd="1" destOrd="0" presId="urn:microsoft.com/office/officeart/2005/8/layout/hierarchy3"/>
    <dgm:cxn modelId="{CAC5BAF0-6BBB-4B0A-96E6-2E57DE2C6E7B}" type="presOf" srcId="{2C0E3DC5-253B-4F3B-BD93-191BB9618DD4}" destId="{62E9E1DC-8C20-459D-9D0C-496824463794}" srcOrd="0" destOrd="0" presId="urn:microsoft.com/office/officeart/2005/8/layout/hierarchy3"/>
    <dgm:cxn modelId="{145F87FD-35BD-4FB6-ABDC-2358CAEA3435}" srcId="{2C0E3DC5-253B-4F3B-BD93-191BB9618DD4}" destId="{B3012BAF-2456-4C80-9A9A-9848D0A29E50}" srcOrd="1" destOrd="0" parTransId="{69AEC6AE-707A-4C85-81E8-68BC20B02139}" sibTransId="{EAB67E73-9D75-47CD-870C-F79D4E463BEF}"/>
    <dgm:cxn modelId="{0542E5FF-A322-45F1-B608-FAB55CA3E186}" srcId="{BD54B2B2-ECEC-47EB-A6DA-E2791BA89E54}" destId="{E7C67B99-235B-4AFF-8B13-1FC5F57DFDAC}" srcOrd="0" destOrd="0" parTransId="{C03E4CCD-C5C4-4DFC-A810-4385194237B1}" sibTransId="{9150A6C4-BC87-4135-8951-B942C888727E}"/>
    <dgm:cxn modelId="{05736B1D-E845-4C24-90EB-576599BE4624}" type="presParOf" srcId="{106D4C75-8E77-4CCE-BAA8-0E5F1B088924}" destId="{05AC4A83-B5B2-4842-B4DB-1996AD64EFA5}" srcOrd="0" destOrd="0" presId="urn:microsoft.com/office/officeart/2005/8/layout/hierarchy3"/>
    <dgm:cxn modelId="{4AF6545A-CD0C-4ECF-8B11-B82153607543}" type="presParOf" srcId="{05AC4A83-B5B2-4842-B4DB-1996AD64EFA5}" destId="{7B5147DA-02C8-4EEB-9AB2-0001CA598F9A}" srcOrd="0" destOrd="0" presId="urn:microsoft.com/office/officeart/2005/8/layout/hierarchy3"/>
    <dgm:cxn modelId="{4AF1EF05-C3EC-448F-B7B2-A8B67ADFB936}" type="presParOf" srcId="{7B5147DA-02C8-4EEB-9AB2-0001CA598F9A}" destId="{73CC02F3-F149-4DC8-ADBD-742FA0C06F5C}" srcOrd="0" destOrd="0" presId="urn:microsoft.com/office/officeart/2005/8/layout/hierarchy3"/>
    <dgm:cxn modelId="{0C8472B4-51AC-4884-9DAA-8AD53A2F79C5}" type="presParOf" srcId="{7B5147DA-02C8-4EEB-9AB2-0001CA598F9A}" destId="{A95F7E7F-FD8A-41C6-9661-0ED0497B5A53}" srcOrd="1" destOrd="0" presId="urn:microsoft.com/office/officeart/2005/8/layout/hierarchy3"/>
    <dgm:cxn modelId="{9C3CB947-388D-4869-974D-5E2849C9D097}" type="presParOf" srcId="{05AC4A83-B5B2-4842-B4DB-1996AD64EFA5}" destId="{01AB269A-2770-4F27-96C3-A43FD8E334ED}" srcOrd="1" destOrd="0" presId="urn:microsoft.com/office/officeart/2005/8/layout/hierarchy3"/>
    <dgm:cxn modelId="{B2BEBDDC-48B8-4F0E-B301-63FED9AD27CF}" type="presParOf" srcId="{01AB269A-2770-4F27-96C3-A43FD8E334ED}" destId="{B4AFF5DE-AA00-4BA8-8318-A5A83DDC6111}" srcOrd="0" destOrd="0" presId="urn:microsoft.com/office/officeart/2005/8/layout/hierarchy3"/>
    <dgm:cxn modelId="{14ADC985-77EE-4A04-83B0-D53C63833506}" type="presParOf" srcId="{01AB269A-2770-4F27-96C3-A43FD8E334ED}" destId="{4B03D271-4E90-49A2-86EA-3A0E08873D8B}" srcOrd="1" destOrd="0" presId="urn:microsoft.com/office/officeart/2005/8/layout/hierarchy3"/>
    <dgm:cxn modelId="{7F74C0BD-D9DA-449E-BA2F-72C56A559573}" type="presParOf" srcId="{01AB269A-2770-4F27-96C3-A43FD8E334ED}" destId="{39A0B8C3-6A54-4DFC-B389-CF54E7F58A88}" srcOrd="2" destOrd="0" presId="urn:microsoft.com/office/officeart/2005/8/layout/hierarchy3"/>
    <dgm:cxn modelId="{816E07A5-D565-4850-A82D-7BEC2558A97B}" type="presParOf" srcId="{01AB269A-2770-4F27-96C3-A43FD8E334ED}" destId="{F60F3D93-23D4-4017-BF6F-557DA97E539C}" srcOrd="3" destOrd="0" presId="urn:microsoft.com/office/officeart/2005/8/layout/hierarchy3"/>
    <dgm:cxn modelId="{5953A8B6-6162-4C11-843B-5DFF9D0CA143}" type="presParOf" srcId="{106D4C75-8E77-4CCE-BAA8-0E5F1B088924}" destId="{52BFECAF-6288-4198-8754-6B04BB55B661}" srcOrd="1" destOrd="0" presId="urn:microsoft.com/office/officeart/2005/8/layout/hierarchy3"/>
    <dgm:cxn modelId="{A4337872-1FCF-4DC4-A621-658AC1692775}" type="presParOf" srcId="{52BFECAF-6288-4198-8754-6B04BB55B661}" destId="{EB185D9D-4C44-4FA5-9D27-60DFC9FC3216}" srcOrd="0" destOrd="0" presId="urn:microsoft.com/office/officeart/2005/8/layout/hierarchy3"/>
    <dgm:cxn modelId="{4A04B73F-BAD5-4BBB-A771-531316A7CE1A}" type="presParOf" srcId="{EB185D9D-4C44-4FA5-9D27-60DFC9FC3216}" destId="{1D2B1717-A50E-466F-BC33-B9FE8117C20E}" srcOrd="0" destOrd="0" presId="urn:microsoft.com/office/officeart/2005/8/layout/hierarchy3"/>
    <dgm:cxn modelId="{338FDB44-6A6B-4136-BB57-FD8ADD921C25}" type="presParOf" srcId="{EB185D9D-4C44-4FA5-9D27-60DFC9FC3216}" destId="{C0678BAA-0C75-4A30-9B4E-1F3A19070707}" srcOrd="1" destOrd="0" presId="urn:microsoft.com/office/officeart/2005/8/layout/hierarchy3"/>
    <dgm:cxn modelId="{F51A9E05-1B9E-44F5-AFCB-D596DC92A3D9}" type="presParOf" srcId="{52BFECAF-6288-4198-8754-6B04BB55B661}" destId="{7D07BFFC-1E9A-4031-91C5-848EA7649F31}" srcOrd="1" destOrd="0" presId="urn:microsoft.com/office/officeart/2005/8/layout/hierarchy3"/>
    <dgm:cxn modelId="{3D83B785-D9E2-47F5-9384-046A9BEEF087}" type="presParOf" srcId="{7D07BFFC-1E9A-4031-91C5-848EA7649F31}" destId="{FA427B3D-E099-4C43-86CF-8304A98ACC9F}" srcOrd="0" destOrd="0" presId="urn:microsoft.com/office/officeart/2005/8/layout/hierarchy3"/>
    <dgm:cxn modelId="{4D5D16DB-9147-42AA-8DB3-D605BF00B1FA}" type="presParOf" srcId="{7D07BFFC-1E9A-4031-91C5-848EA7649F31}" destId="{1C2D4AA0-A610-4119-A4A9-230926C5DAFC}" srcOrd="1" destOrd="0" presId="urn:microsoft.com/office/officeart/2005/8/layout/hierarchy3"/>
    <dgm:cxn modelId="{9309B631-18A1-49D3-9488-73102092B50A}" type="presParOf" srcId="{7D07BFFC-1E9A-4031-91C5-848EA7649F31}" destId="{809A0B43-B7F0-4625-8AD8-66CF85C1786C}" srcOrd="2" destOrd="0" presId="urn:microsoft.com/office/officeart/2005/8/layout/hierarchy3"/>
    <dgm:cxn modelId="{DEDD8077-3BF9-44E7-AB37-6E221463F1BA}" type="presParOf" srcId="{7D07BFFC-1E9A-4031-91C5-848EA7649F31}" destId="{D483342E-9D3C-45D8-92DE-E9CA29FCA9F0}" srcOrd="3" destOrd="0" presId="urn:microsoft.com/office/officeart/2005/8/layout/hierarchy3"/>
    <dgm:cxn modelId="{C4C11948-72F9-4CD2-AF01-D36EA6A948BD}" type="presParOf" srcId="{106D4C75-8E77-4CCE-BAA8-0E5F1B088924}" destId="{8D44850B-A5D5-4D39-AB6D-8D13CF1B337A}" srcOrd="2" destOrd="0" presId="urn:microsoft.com/office/officeart/2005/8/layout/hierarchy3"/>
    <dgm:cxn modelId="{82AD54D5-51EA-443D-BFF6-4A6263C347F6}" type="presParOf" srcId="{8D44850B-A5D5-4D39-AB6D-8D13CF1B337A}" destId="{10B2FED8-2BF8-4AD2-A9C5-F567647B992C}" srcOrd="0" destOrd="0" presId="urn:microsoft.com/office/officeart/2005/8/layout/hierarchy3"/>
    <dgm:cxn modelId="{74FD404B-5901-4BC9-B0BA-23873C4A4ACE}" type="presParOf" srcId="{10B2FED8-2BF8-4AD2-A9C5-F567647B992C}" destId="{8F4DEEEE-DFAD-4F9B-AE14-3E03147E2C73}" srcOrd="0" destOrd="0" presId="urn:microsoft.com/office/officeart/2005/8/layout/hierarchy3"/>
    <dgm:cxn modelId="{F0744D59-FEAB-48B2-949B-D3AB7AFA64DA}" type="presParOf" srcId="{10B2FED8-2BF8-4AD2-A9C5-F567647B992C}" destId="{5475D5E8-ACB6-40F3-90E1-D5EEE08BE46A}" srcOrd="1" destOrd="0" presId="urn:microsoft.com/office/officeart/2005/8/layout/hierarchy3"/>
    <dgm:cxn modelId="{64B03D85-9877-48B0-A3FD-43A34C3FB77F}" type="presParOf" srcId="{8D44850B-A5D5-4D39-AB6D-8D13CF1B337A}" destId="{638F61A2-9A86-49F5-A342-24F79D04A69F}" srcOrd="1" destOrd="0" presId="urn:microsoft.com/office/officeart/2005/8/layout/hierarchy3"/>
    <dgm:cxn modelId="{3E808ECD-3324-4E1C-A1B7-A979A022C1FD}" type="presParOf" srcId="{106D4C75-8E77-4CCE-BAA8-0E5F1B088924}" destId="{1ED843B5-BA41-491B-88D1-1D5447EE2D6B}" srcOrd="3" destOrd="0" presId="urn:microsoft.com/office/officeart/2005/8/layout/hierarchy3"/>
    <dgm:cxn modelId="{35AE552D-3BE8-4344-B8AB-7E0BB9D7701C}" type="presParOf" srcId="{1ED843B5-BA41-491B-88D1-1D5447EE2D6B}" destId="{EEDC4415-AC34-4A35-816F-27506574EDAD}" srcOrd="0" destOrd="0" presId="urn:microsoft.com/office/officeart/2005/8/layout/hierarchy3"/>
    <dgm:cxn modelId="{C047A3E5-3FF3-4A88-B759-BDDBCB66D420}" type="presParOf" srcId="{EEDC4415-AC34-4A35-816F-27506574EDAD}" destId="{62E9E1DC-8C20-459D-9D0C-496824463794}" srcOrd="0" destOrd="0" presId="urn:microsoft.com/office/officeart/2005/8/layout/hierarchy3"/>
    <dgm:cxn modelId="{41056D83-DBC5-4CAC-B89D-033E1C6CCF7A}" type="presParOf" srcId="{EEDC4415-AC34-4A35-816F-27506574EDAD}" destId="{F750B9D0-0848-4185-B6DD-A80AE32BA08E}" srcOrd="1" destOrd="0" presId="urn:microsoft.com/office/officeart/2005/8/layout/hierarchy3"/>
    <dgm:cxn modelId="{370685C9-0090-4C24-BB89-840E2751D734}" type="presParOf" srcId="{1ED843B5-BA41-491B-88D1-1D5447EE2D6B}" destId="{9CD6C909-1C68-49D1-A178-3DD034B54C7B}" srcOrd="1" destOrd="0" presId="urn:microsoft.com/office/officeart/2005/8/layout/hierarchy3"/>
    <dgm:cxn modelId="{5092AA19-7F08-4843-82A0-AB57C7453BC0}" type="presParOf" srcId="{9CD6C909-1C68-49D1-A178-3DD034B54C7B}" destId="{2A711EBF-4E3E-431E-AD2E-90480D56E944}" srcOrd="0" destOrd="0" presId="urn:microsoft.com/office/officeart/2005/8/layout/hierarchy3"/>
    <dgm:cxn modelId="{4DA1F292-E75E-4611-8FCD-145FC1171AB9}" type="presParOf" srcId="{9CD6C909-1C68-49D1-A178-3DD034B54C7B}" destId="{95F04CFF-452A-4E3C-9FB4-D7927B61B802}" srcOrd="1" destOrd="0" presId="urn:microsoft.com/office/officeart/2005/8/layout/hierarchy3"/>
    <dgm:cxn modelId="{DCB04A8D-3290-4339-A39A-B115A03BA80E}" type="presParOf" srcId="{9CD6C909-1C68-49D1-A178-3DD034B54C7B}" destId="{005DF510-3A8C-461D-8D06-676FB5CF3114}" srcOrd="2" destOrd="0" presId="urn:microsoft.com/office/officeart/2005/8/layout/hierarchy3"/>
    <dgm:cxn modelId="{9EE465D4-AD47-4B1E-8D12-431E594F9FB0}" type="presParOf" srcId="{9CD6C909-1C68-49D1-A178-3DD034B54C7B}" destId="{07DE8668-EBDB-4545-8365-6DCA8EAD2672}" srcOrd="3" destOrd="0" presId="urn:microsoft.com/office/officeart/2005/8/layout/hierarchy3"/>
    <dgm:cxn modelId="{7B72BC99-CB6E-419D-AD1D-B5FB633DCA87}" type="presParOf" srcId="{9CD6C909-1C68-49D1-A178-3DD034B54C7B}" destId="{124FA37F-67CD-4CCC-9181-E8DC8C4577C1}" srcOrd="4" destOrd="0" presId="urn:microsoft.com/office/officeart/2005/8/layout/hierarchy3"/>
    <dgm:cxn modelId="{E8F90105-8579-4C6C-9AA1-88EFB0F36C0C}" type="presParOf" srcId="{9CD6C909-1C68-49D1-A178-3DD034B54C7B}" destId="{03974D6B-121C-4D15-B3B4-71B44F8EF3C7}" srcOrd="5" destOrd="0" presId="urn:microsoft.com/office/officeart/2005/8/layout/hierarchy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F33F25-4342-4AAF-9D84-83B02D731B38}"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F18E7520-E5F1-4864-9609-AB2C037ED4B3}">
      <dgm:prSet phldrT="[Text]"/>
      <dgm:spPr/>
      <dgm:t>
        <a:bodyPr/>
        <a:lstStyle/>
        <a:p>
          <a:r>
            <a:rPr lang="en-US" dirty="0"/>
            <a:t>Early challenges</a:t>
          </a:r>
        </a:p>
      </dgm:t>
    </dgm:pt>
    <dgm:pt modelId="{D7B0D7C6-B9C7-4C41-AD52-003DA2E61C51}" type="parTrans" cxnId="{C080D807-1E78-4C35-A02D-DF1272693557}">
      <dgm:prSet/>
      <dgm:spPr/>
      <dgm:t>
        <a:bodyPr/>
        <a:lstStyle/>
        <a:p>
          <a:endParaRPr lang="en-US"/>
        </a:p>
      </dgm:t>
    </dgm:pt>
    <dgm:pt modelId="{CF1C0218-652E-423A-8BD3-007EA4878646}" type="sibTrans" cxnId="{C080D807-1E78-4C35-A02D-DF1272693557}">
      <dgm:prSet/>
      <dgm:spPr/>
      <dgm:t>
        <a:bodyPr/>
        <a:lstStyle/>
        <a:p>
          <a:endParaRPr lang="en-US"/>
        </a:p>
      </dgm:t>
    </dgm:pt>
    <dgm:pt modelId="{EB201CE2-4739-4A15-AF7F-5C7D7B3FF52A}">
      <dgm:prSet phldrT="[Text]" custT="1"/>
      <dgm:spPr/>
      <dgm:t>
        <a:bodyPr/>
        <a:lstStyle/>
        <a:p>
          <a:r>
            <a:rPr lang="en-US" sz="1300" b="1" i="1" dirty="0"/>
            <a:t>Ritonavir</a:t>
          </a:r>
          <a:r>
            <a:rPr lang="en-US" sz="1300" dirty="0"/>
            <a:t> and </a:t>
          </a:r>
          <a:r>
            <a:rPr lang="en-US" sz="1300" b="1" i="1" dirty="0"/>
            <a:t>cobicistat</a:t>
          </a:r>
          <a:r>
            <a:rPr lang="en-US" sz="1300" dirty="0"/>
            <a:t> interact strongly with transplant medications</a:t>
          </a:r>
        </a:p>
      </dgm:t>
    </dgm:pt>
    <dgm:pt modelId="{7A915150-A2A5-4718-8FF1-BCD62F652CB4}" type="parTrans" cxnId="{3713F4D5-DF69-43E2-AE84-7E2B272ED47A}">
      <dgm:prSet/>
      <dgm:spPr/>
      <dgm:t>
        <a:bodyPr/>
        <a:lstStyle/>
        <a:p>
          <a:endParaRPr lang="en-US"/>
        </a:p>
      </dgm:t>
    </dgm:pt>
    <dgm:pt modelId="{72C4AC35-1C25-431A-96C0-70188EEF0225}" type="sibTrans" cxnId="{3713F4D5-DF69-43E2-AE84-7E2B272ED47A}">
      <dgm:prSet/>
      <dgm:spPr/>
      <dgm:t>
        <a:bodyPr/>
        <a:lstStyle/>
        <a:p>
          <a:endParaRPr lang="en-US"/>
        </a:p>
      </dgm:t>
    </dgm:pt>
    <dgm:pt modelId="{AB9941FB-387F-4D71-821E-60A412D5FFA0}">
      <dgm:prSet phldrT="[Text]" custT="1"/>
      <dgm:spPr/>
      <dgm:t>
        <a:bodyPr/>
        <a:lstStyle/>
        <a:p>
          <a:r>
            <a:rPr lang="en-US" sz="1300" dirty="0"/>
            <a:t>Providers did not provide enough </a:t>
          </a:r>
          <a:r>
            <a:rPr lang="en-US" sz="1300" b="1" i="1" dirty="0"/>
            <a:t>immunosuppression</a:t>
          </a:r>
          <a:r>
            <a:rPr lang="en-US" sz="1300" dirty="0"/>
            <a:t>, leading to rejection and transplanted organ failure</a:t>
          </a:r>
        </a:p>
      </dgm:t>
    </dgm:pt>
    <dgm:pt modelId="{2295B273-CFA1-462D-B066-4B16A50C385E}" type="parTrans" cxnId="{253BE2B0-CECA-4982-9977-1A8DFEEBC25E}">
      <dgm:prSet/>
      <dgm:spPr/>
      <dgm:t>
        <a:bodyPr/>
        <a:lstStyle/>
        <a:p>
          <a:endParaRPr lang="en-US"/>
        </a:p>
      </dgm:t>
    </dgm:pt>
    <dgm:pt modelId="{98BD86D3-608B-455B-BCEB-C4A56FF353F0}" type="sibTrans" cxnId="{253BE2B0-CECA-4982-9977-1A8DFEEBC25E}">
      <dgm:prSet/>
      <dgm:spPr/>
      <dgm:t>
        <a:bodyPr/>
        <a:lstStyle/>
        <a:p>
          <a:endParaRPr lang="en-US"/>
        </a:p>
      </dgm:t>
    </dgm:pt>
    <dgm:pt modelId="{4BD3397B-9372-4D90-9D9E-125056CE6F6B}">
      <dgm:prSet phldrT="[Text]"/>
      <dgm:spPr/>
      <dgm:t>
        <a:bodyPr/>
        <a:lstStyle/>
        <a:p>
          <a:r>
            <a:rPr lang="en-US" dirty="0"/>
            <a:t>Changes in management</a:t>
          </a:r>
        </a:p>
      </dgm:t>
    </dgm:pt>
    <dgm:pt modelId="{4FCF34B7-211A-4F8B-BD37-E671B015CE17}" type="parTrans" cxnId="{EA80DB46-BEDC-4D5D-A029-9792A3D00913}">
      <dgm:prSet/>
      <dgm:spPr/>
      <dgm:t>
        <a:bodyPr/>
        <a:lstStyle/>
        <a:p>
          <a:endParaRPr lang="en-US"/>
        </a:p>
      </dgm:t>
    </dgm:pt>
    <dgm:pt modelId="{92749E32-C62A-4EE4-94E0-06FB45B3AD5A}" type="sibTrans" cxnId="{EA80DB46-BEDC-4D5D-A029-9792A3D00913}">
      <dgm:prSet/>
      <dgm:spPr/>
      <dgm:t>
        <a:bodyPr/>
        <a:lstStyle/>
        <a:p>
          <a:endParaRPr lang="en-US"/>
        </a:p>
      </dgm:t>
    </dgm:pt>
    <dgm:pt modelId="{07867832-B779-4E75-B192-2A48840A022A}">
      <dgm:prSet phldrT="[Text]" custT="1"/>
      <dgm:spPr/>
      <dgm:t>
        <a:bodyPr/>
        <a:lstStyle/>
        <a:p>
          <a:r>
            <a:rPr lang="en-US" altLang="en-US" sz="1300" dirty="0"/>
            <a:t>Use of </a:t>
          </a:r>
          <a:r>
            <a:rPr lang="en-US" altLang="en-US" sz="1300" b="1" i="1" dirty="0"/>
            <a:t>modern integrase inhibitors</a:t>
          </a:r>
          <a:r>
            <a:rPr lang="en-US" altLang="en-US" sz="1300" dirty="0"/>
            <a:t> to avoid boosting agents</a:t>
          </a:r>
          <a:endParaRPr lang="en-US" sz="1300" dirty="0"/>
        </a:p>
      </dgm:t>
    </dgm:pt>
    <dgm:pt modelId="{5D8AD05E-754D-4EA2-AB24-86A1FE0D526F}" type="parTrans" cxnId="{6A940CD1-464D-4699-8D10-2622FF256419}">
      <dgm:prSet/>
      <dgm:spPr/>
      <dgm:t>
        <a:bodyPr/>
        <a:lstStyle/>
        <a:p>
          <a:endParaRPr lang="en-US"/>
        </a:p>
      </dgm:t>
    </dgm:pt>
    <dgm:pt modelId="{C36B1A97-57B6-4276-A43E-214DC21FEFEF}" type="sibTrans" cxnId="{6A940CD1-464D-4699-8D10-2622FF256419}">
      <dgm:prSet/>
      <dgm:spPr/>
      <dgm:t>
        <a:bodyPr/>
        <a:lstStyle/>
        <a:p>
          <a:endParaRPr lang="en-US"/>
        </a:p>
      </dgm:t>
    </dgm:pt>
    <dgm:pt modelId="{396F885F-0683-420C-A5FC-4017C1F8CFB5}">
      <dgm:prSet phldrT="[Text]"/>
      <dgm:spPr/>
      <dgm:t>
        <a:bodyPr/>
        <a:lstStyle/>
        <a:p>
          <a:endParaRPr lang="en-US" sz="1300" dirty="0"/>
        </a:p>
      </dgm:t>
    </dgm:pt>
    <dgm:pt modelId="{EAE1774B-5F1F-4FA2-B1AC-7BC34FDA9952}" type="parTrans" cxnId="{6EB3ECFA-1C6C-484D-8F17-E852740DCEB7}">
      <dgm:prSet/>
      <dgm:spPr/>
      <dgm:t>
        <a:bodyPr/>
        <a:lstStyle/>
        <a:p>
          <a:endParaRPr lang="en-US"/>
        </a:p>
      </dgm:t>
    </dgm:pt>
    <dgm:pt modelId="{C04EC018-1BFA-42DC-BBCB-B7ECA5214C89}" type="sibTrans" cxnId="{6EB3ECFA-1C6C-484D-8F17-E852740DCEB7}">
      <dgm:prSet/>
      <dgm:spPr/>
      <dgm:t>
        <a:bodyPr/>
        <a:lstStyle/>
        <a:p>
          <a:endParaRPr lang="en-US"/>
        </a:p>
      </dgm:t>
    </dgm:pt>
    <dgm:pt modelId="{83A2E90D-DAC7-47E4-9359-4B325AC74487}">
      <dgm:prSet phldrT="[Text]" custT="1"/>
      <dgm:spPr/>
      <dgm:t>
        <a:bodyPr/>
        <a:lstStyle/>
        <a:p>
          <a:r>
            <a:rPr lang="en-US" sz="1300" dirty="0"/>
            <a:t>Patients with HIV and </a:t>
          </a:r>
          <a:r>
            <a:rPr lang="en-US" sz="1300" b="1" i="1" dirty="0"/>
            <a:t>hepatitis C </a:t>
          </a:r>
          <a:r>
            <a:rPr lang="en-US" sz="1300" dirty="0"/>
            <a:t>demonstrated poorer survival after transplant</a:t>
          </a:r>
        </a:p>
      </dgm:t>
    </dgm:pt>
    <dgm:pt modelId="{900154B8-D885-4C16-82E6-932E1574F016}" type="parTrans" cxnId="{63FFC96D-A48A-4D5F-B5DC-DCCD3BA4053F}">
      <dgm:prSet/>
      <dgm:spPr/>
      <dgm:t>
        <a:bodyPr/>
        <a:lstStyle/>
        <a:p>
          <a:endParaRPr lang="en-US"/>
        </a:p>
      </dgm:t>
    </dgm:pt>
    <dgm:pt modelId="{88C4AB65-BCD5-4D82-BB62-FC48580E1D0F}" type="sibTrans" cxnId="{63FFC96D-A48A-4D5F-B5DC-DCCD3BA4053F}">
      <dgm:prSet/>
      <dgm:spPr/>
      <dgm:t>
        <a:bodyPr/>
        <a:lstStyle/>
        <a:p>
          <a:endParaRPr lang="en-US"/>
        </a:p>
      </dgm:t>
    </dgm:pt>
    <dgm:pt modelId="{172A0C6E-DB6A-43D7-A9F7-7F757BE25383}">
      <dgm:prSet custT="1"/>
      <dgm:spPr/>
      <dgm:t>
        <a:bodyPr/>
        <a:lstStyle/>
        <a:p>
          <a:r>
            <a:rPr lang="en-US" altLang="en-US" sz="1300" dirty="0"/>
            <a:t>More comfort with immunosuppression</a:t>
          </a:r>
        </a:p>
      </dgm:t>
    </dgm:pt>
    <dgm:pt modelId="{690F7525-41CE-4323-9010-9F42CDEA234C}" type="parTrans" cxnId="{00A72D9C-3800-4CAC-AC8E-C9C808E267C4}">
      <dgm:prSet/>
      <dgm:spPr/>
      <dgm:t>
        <a:bodyPr/>
        <a:lstStyle/>
        <a:p>
          <a:endParaRPr lang="en-US"/>
        </a:p>
      </dgm:t>
    </dgm:pt>
    <dgm:pt modelId="{A111F353-7251-4138-AED8-27A47CAD4B11}" type="sibTrans" cxnId="{00A72D9C-3800-4CAC-AC8E-C9C808E267C4}">
      <dgm:prSet/>
      <dgm:spPr/>
      <dgm:t>
        <a:bodyPr/>
        <a:lstStyle/>
        <a:p>
          <a:endParaRPr lang="en-US"/>
        </a:p>
      </dgm:t>
    </dgm:pt>
    <dgm:pt modelId="{24A7EFFD-088A-416F-B3F4-F4C264039854}">
      <dgm:prSet custT="1"/>
      <dgm:spPr/>
      <dgm:t>
        <a:bodyPr/>
        <a:lstStyle/>
        <a:p>
          <a:r>
            <a:rPr lang="en-US" altLang="en-US" sz="1300" b="1" i="1" dirty="0"/>
            <a:t>Better treatment</a:t>
          </a:r>
          <a:r>
            <a:rPr lang="en-US" altLang="en-US" sz="1300" dirty="0"/>
            <a:t> for hepatitis C</a:t>
          </a:r>
        </a:p>
      </dgm:t>
    </dgm:pt>
    <dgm:pt modelId="{E77890C9-6920-46A0-B600-EB9491E67954}" type="parTrans" cxnId="{F360DD00-E40E-40C8-B274-BF4DCDCF5175}">
      <dgm:prSet/>
      <dgm:spPr/>
      <dgm:t>
        <a:bodyPr/>
        <a:lstStyle/>
        <a:p>
          <a:endParaRPr lang="en-US"/>
        </a:p>
      </dgm:t>
    </dgm:pt>
    <dgm:pt modelId="{B902FFCA-A028-452B-B8DB-89E8977E96A7}" type="sibTrans" cxnId="{F360DD00-E40E-40C8-B274-BF4DCDCF5175}">
      <dgm:prSet/>
      <dgm:spPr/>
      <dgm:t>
        <a:bodyPr/>
        <a:lstStyle/>
        <a:p>
          <a:endParaRPr lang="en-US"/>
        </a:p>
      </dgm:t>
    </dgm:pt>
    <dgm:pt modelId="{05BE7F71-EDD3-416C-AB53-4F7871377F6C}">
      <dgm:prSet phldrT="[Text]" custT="1"/>
      <dgm:spPr/>
      <dgm:t>
        <a:bodyPr/>
        <a:lstStyle/>
        <a:p>
          <a:endParaRPr lang="en-US" sz="1300" dirty="0"/>
        </a:p>
      </dgm:t>
    </dgm:pt>
    <dgm:pt modelId="{1E60B3A1-A79B-4A92-A6BA-0BE31D1F83DF}" type="parTrans" cxnId="{CDC2ED92-5507-403F-A65A-020A7803E360}">
      <dgm:prSet/>
      <dgm:spPr/>
      <dgm:t>
        <a:bodyPr/>
        <a:lstStyle/>
        <a:p>
          <a:endParaRPr lang="en-US"/>
        </a:p>
      </dgm:t>
    </dgm:pt>
    <dgm:pt modelId="{B2A44742-530D-43F9-AB8E-5AAE97DFAE96}" type="sibTrans" cxnId="{CDC2ED92-5507-403F-A65A-020A7803E360}">
      <dgm:prSet/>
      <dgm:spPr/>
      <dgm:t>
        <a:bodyPr/>
        <a:lstStyle/>
        <a:p>
          <a:endParaRPr lang="en-US"/>
        </a:p>
      </dgm:t>
    </dgm:pt>
    <dgm:pt modelId="{75687C3E-D48F-4BF7-93C0-7A4E13743CFD}">
      <dgm:prSet phldrT="[Text]" custT="1"/>
      <dgm:spPr/>
      <dgm:t>
        <a:bodyPr/>
        <a:lstStyle/>
        <a:p>
          <a:endParaRPr lang="en-US" sz="1300" dirty="0"/>
        </a:p>
      </dgm:t>
    </dgm:pt>
    <dgm:pt modelId="{82DD0B0F-4822-4A0C-9A23-645E55D32098}" type="parTrans" cxnId="{9186BE7B-6566-4B3C-8117-DBD6807F641A}">
      <dgm:prSet/>
      <dgm:spPr/>
      <dgm:t>
        <a:bodyPr/>
        <a:lstStyle/>
        <a:p>
          <a:endParaRPr lang="en-US"/>
        </a:p>
      </dgm:t>
    </dgm:pt>
    <dgm:pt modelId="{86EED483-0559-4E16-9474-6519C0864A76}" type="sibTrans" cxnId="{9186BE7B-6566-4B3C-8117-DBD6807F641A}">
      <dgm:prSet/>
      <dgm:spPr/>
      <dgm:t>
        <a:bodyPr/>
        <a:lstStyle/>
        <a:p>
          <a:endParaRPr lang="en-US"/>
        </a:p>
      </dgm:t>
    </dgm:pt>
    <dgm:pt modelId="{ED9F1674-B82D-482F-AC5B-565CBF472CAE}">
      <dgm:prSet phldrT="[Text]" custT="1"/>
      <dgm:spPr/>
      <dgm:t>
        <a:bodyPr/>
        <a:lstStyle/>
        <a:p>
          <a:endParaRPr lang="en-US" sz="1300" dirty="0"/>
        </a:p>
      </dgm:t>
    </dgm:pt>
    <dgm:pt modelId="{8BB75BF8-7F2B-448E-9A75-33E6A8374284}" type="parTrans" cxnId="{4963DE2B-1C18-4F35-A846-40A8202DF4EA}">
      <dgm:prSet/>
      <dgm:spPr/>
      <dgm:t>
        <a:bodyPr/>
        <a:lstStyle/>
        <a:p>
          <a:endParaRPr lang="en-US"/>
        </a:p>
      </dgm:t>
    </dgm:pt>
    <dgm:pt modelId="{27B4A469-5B33-413E-B652-372B8967C3AB}" type="sibTrans" cxnId="{4963DE2B-1C18-4F35-A846-40A8202DF4EA}">
      <dgm:prSet/>
      <dgm:spPr/>
      <dgm:t>
        <a:bodyPr/>
        <a:lstStyle/>
        <a:p>
          <a:endParaRPr lang="en-US"/>
        </a:p>
      </dgm:t>
    </dgm:pt>
    <dgm:pt modelId="{DAA201A9-80C9-42A1-9A5C-BD8DE485FB1E}">
      <dgm:prSet custT="1"/>
      <dgm:spPr/>
      <dgm:t>
        <a:bodyPr/>
        <a:lstStyle/>
        <a:p>
          <a:endParaRPr lang="en-US" altLang="en-US" sz="1300" dirty="0"/>
        </a:p>
      </dgm:t>
    </dgm:pt>
    <dgm:pt modelId="{CF252E37-6A91-45C4-A730-F8FEDB874E23}" type="parTrans" cxnId="{A0C2E7E4-4ADF-4764-9CF2-73ADE8693925}">
      <dgm:prSet/>
      <dgm:spPr/>
      <dgm:t>
        <a:bodyPr/>
        <a:lstStyle/>
        <a:p>
          <a:endParaRPr lang="en-US"/>
        </a:p>
      </dgm:t>
    </dgm:pt>
    <dgm:pt modelId="{EDDEF3D2-2197-4E42-89AA-0A99F97EC801}" type="sibTrans" cxnId="{A0C2E7E4-4ADF-4764-9CF2-73ADE8693925}">
      <dgm:prSet/>
      <dgm:spPr/>
      <dgm:t>
        <a:bodyPr/>
        <a:lstStyle/>
        <a:p>
          <a:endParaRPr lang="en-US"/>
        </a:p>
      </dgm:t>
    </dgm:pt>
    <dgm:pt modelId="{FF1C229D-5577-4CDA-AFFA-C79A6FFF8EBA}" type="pres">
      <dgm:prSet presAssocID="{80F33F25-4342-4AAF-9D84-83B02D731B38}" presName="Name0" presStyleCnt="0">
        <dgm:presLayoutVars>
          <dgm:dir/>
          <dgm:animLvl val="lvl"/>
          <dgm:resizeHandles val="exact"/>
        </dgm:presLayoutVars>
      </dgm:prSet>
      <dgm:spPr/>
    </dgm:pt>
    <dgm:pt modelId="{E3761320-33B7-45A7-8700-D5F6F0E53105}" type="pres">
      <dgm:prSet presAssocID="{80F33F25-4342-4AAF-9D84-83B02D731B38}" presName="tSp" presStyleCnt="0"/>
      <dgm:spPr/>
    </dgm:pt>
    <dgm:pt modelId="{105B7DB9-A9FE-4600-A4A8-228F2895E6BD}" type="pres">
      <dgm:prSet presAssocID="{80F33F25-4342-4AAF-9D84-83B02D731B38}" presName="bSp" presStyleCnt="0"/>
      <dgm:spPr/>
    </dgm:pt>
    <dgm:pt modelId="{BC4385A8-999F-4435-A62A-BF493DA6548C}" type="pres">
      <dgm:prSet presAssocID="{80F33F25-4342-4AAF-9D84-83B02D731B38}" presName="process" presStyleCnt="0"/>
      <dgm:spPr/>
    </dgm:pt>
    <dgm:pt modelId="{F5B72839-3A1E-4481-AA20-88D8E63DA44C}" type="pres">
      <dgm:prSet presAssocID="{F18E7520-E5F1-4864-9609-AB2C037ED4B3}" presName="composite1" presStyleCnt="0"/>
      <dgm:spPr/>
    </dgm:pt>
    <dgm:pt modelId="{BAAD1EBC-0F08-42A4-B735-87E18040F65B}" type="pres">
      <dgm:prSet presAssocID="{F18E7520-E5F1-4864-9609-AB2C037ED4B3}" presName="dummyNode1" presStyleLbl="node1" presStyleIdx="0" presStyleCnt="2"/>
      <dgm:spPr/>
    </dgm:pt>
    <dgm:pt modelId="{7C0EDEF2-AAAD-4E1D-9382-EA393011EAF5}" type="pres">
      <dgm:prSet presAssocID="{F18E7520-E5F1-4864-9609-AB2C037ED4B3}" presName="childNode1" presStyleLbl="bgAcc1" presStyleIdx="0" presStyleCnt="2" custScaleX="109474" custScaleY="109474">
        <dgm:presLayoutVars>
          <dgm:bulletEnabled val="1"/>
        </dgm:presLayoutVars>
      </dgm:prSet>
      <dgm:spPr/>
    </dgm:pt>
    <dgm:pt modelId="{F6F204C9-7F05-4494-86E7-1EE8BBEE9E6A}" type="pres">
      <dgm:prSet presAssocID="{F18E7520-E5F1-4864-9609-AB2C037ED4B3}" presName="childNode1tx" presStyleLbl="bgAcc1" presStyleIdx="0" presStyleCnt="2">
        <dgm:presLayoutVars>
          <dgm:bulletEnabled val="1"/>
        </dgm:presLayoutVars>
      </dgm:prSet>
      <dgm:spPr/>
    </dgm:pt>
    <dgm:pt modelId="{6B81D093-83DF-4A7D-974F-93A58813E3F3}" type="pres">
      <dgm:prSet presAssocID="{F18E7520-E5F1-4864-9609-AB2C037ED4B3}" presName="parentNode1" presStyleLbl="node1" presStyleIdx="0" presStyleCnt="2">
        <dgm:presLayoutVars>
          <dgm:chMax val="1"/>
          <dgm:bulletEnabled val="1"/>
        </dgm:presLayoutVars>
      </dgm:prSet>
      <dgm:spPr/>
    </dgm:pt>
    <dgm:pt modelId="{F4C1A3AD-71E0-4F37-8929-207415F1660F}" type="pres">
      <dgm:prSet presAssocID="{F18E7520-E5F1-4864-9609-AB2C037ED4B3}" presName="connSite1" presStyleCnt="0"/>
      <dgm:spPr/>
    </dgm:pt>
    <dgm:pt modelId="{7AAF54A8-037C-4687-86C1-F6970A017184}" type="pres">
      <dgm:prSet presAssocID="{CF1C0218-652E-423A-8BD3-007EA4878646}" presName="Name9" presStyleLbl="sibTrans2D1" presStyleIdx="0" presStyleCnt="1"/>
      <dgm:spPr/>
    </dgm:pt>
    <dgm:pt modelId="{C717B7E5-D8D4-4EB7-8BFD-CC89BA95F40B}" type="pres">
      <dgm:prSet presAssocID="{4BD3397B-9372-4D90-9D9E-125056CE6F6B}" presName="composite2" presStyleCnt="0"/>
      <dgm:spPr/>
    </dgm:pt>
    <dgm:pt modelId="{EC851A4E-F540-49C3-AF04-F834AB4C1F6D}" type="pres">
      <dgm:prSet presAssocID="{4BD3397B-9372-4D90-9D9E-125056CE6F6B}" presName="dummyNode2" presStyleLbl="node1" presStyleIdx="0" presStyleCnt="2"/>
      <dgm:spPr/>
    </dgm:pt>
    <dgm:pt modelId="{CF4ED910-7CC4-46B6-AD7F-7F4548E4BC6D}" type="pres">
      <dgm:prSet presAssocID="{4BD3397B-9372-4D90-9D9E-125056CE6F6B}" presName="childNode2" presStyleLbl="bgAcc1" presStyleIdx="1" presStyleCnt="2">
        <dgm:presLayoutVars>
          <dgm:bulletEnabled val="1"/>
        </dgm:presLayoutVars>
      </dgm:prSet>
      <dgm:spPr/>
    </dgm:pt>
    <dgm:pt modelId="{8CF31115-1AE5-47BE-AAE6-4DC505E9D508}" type="pres">
      <dgm:prSet presAssocID="{4BD3397B-9372-4D90-9D9E-125056CE6F6B}" presName="childNode2tx" presStyleLbl="bgAcc1" presStyleIdx="1" presStyleCnt="2">
        <dgm:presLayoutVars>
          <dgm:bulletEnabled val="1"/>
        </dgm:presLayoutVars>
      </dgm:prSet>
      <dgm:spPr/>
    </dgm:pt>
    <dgm:pt modelId="{A9A00706-2749-4A35-BD05-57B5E1A1D6A0}" type="pres">
      <dgm:prSet presAssocID="{4BD3397B-9372-4D90-9D9E-125056CE6F6B}" presName="parentNode2" presStyleLbl="node1" presStyleIdx="1" presStyleCnt="2">
        <dgm:presLayoutVars>
          <dgm:chMax val="0"/>
          <dgm:bulletEnabled val="1"/>
        </dgm:presLayoutVars>
      </dgm:prSet>
      <dgm:spPr/>
    </dgm:pt>
    <dgm:pt modelId="{5B5FC6A9-B45D-4179-BAED-F16528067332}" type="pres">
      <dgm:prSet presAssocID="{4BD3397B-9372-4D90-9D9E-125056CE6F6B}" presName="connSite2" presStyleCnt="0"/>
      <dgm:spPr/>
    </dgm:pt>
  </dgm:ptLst>
  <dgm:cxnLst>
    <dgm:cxn modelId="{F360DD00-E40E-40C8-B274-BF4DCDCF5175}" srcId="{4BD3397B-9372-4D90-9D9E-125056CE6F6B}" destId="{24A7EFFD-088A-416F-B3F4-F4C264039854}" srcOrd="4" destOrd="0" parTransId="{E77890C9-6920-46A0-B600-EB9491E67954}" sibTransId="{B902FFCA-A028-452B-B8DB-89E8977E96A7}"/>
    <dgm:cxn modelId="{C080D807-1E78-4C35-A02D-DF1272693557}" srcId="{80F33F25-4342-4AAF-9D84-83B02D731B38}" destId="{F18E7520-E5F1-4864-9609-AB2C037ED4B3}" srcOrd="0" destOrd="0" parTransId="{D7B0D7C6-B9C7-4C41-AD52-003DA2E61C51}" sibTransId="{CF1C0218-652E-423A-8BD3-007EA4878646}"/>
    <dgm:cxn modelId="{BCD7EF11-1F2D-4367-BA14-2E403FA043D7}" type="presOf" srcId="{75687C3E-D48F-4BF7-93C0-7A4E13743CFD}" destId="{F6F204C9-7F05-4494-86E7-1EE8BBEE9E6A}" srcOrd="1" destOrd="3" presId="urn:microsoft.com/office/officeart/2005/8/layout/hProcess4"/>
    <dgm:cxn modelId="{5ABBA612-BEA7-48F3-A7A4-418ABEA14642}" type="presOf" srcId="{F18E7520-E5F1-4864-9609-AB2C037ED4B3}" destId="{6B81D093-83DF-4A7D-974F-93A58813E3F3}" srcOrd="0" destOrd="0" presId="urn:microsoft.com/office/officeart/2005/8/layout/hProcess4"/>
    <dgm:cxn modelId="{735AE21A-7725-42FE-8274-8A405E6E7329}" type="presOf" srcId="{4BD3397B-9372-4D90-9D9E-125056CE6F6B}" destId="{A9A00706-2749-4A35-BD05-57B5E1A1D6A0}" srcOrd="0" destOrd="0" presId="urn:microsoft.com/office/officeart/2005/8/layout/hProcess4"/>
    <dgm:cxn modelId="{7292E41D-0F23-47CC-AA22-C22B71B29FC9}" type="presOf" srcId="{172A0C6E-DB6A-43D7-A9F7-7F757BE25383}" destId="{8CF31115-1AE5-47BE-AAE6-4DC505E9D508}" srcOrd="1" destOrd="2" presId="urn:microsoft.com/office/officeart/2005/8/layout/hProcess4"/>
    <dgm:cxn modelId="{26BC0024-9FC4-4BF5-ADCE-430A1266889B}" type="presOf" srcId="{396F885F-0683-420C-A5FC-4017C1F8CFB5}" destId="{F6F204C9-7F05-4494-86E7-1EE8BBEE9E6A}" srcOrd="1" destOrd="5" presId="urn:microsoft.com/office/officeart/2005/8/layout/hProcess4"/>
    <dgm:cxn modelId="{0B578C24-1B2E-478E-9171-013652499E6B}" type="presOf" srcId="{83A2E90D-DAC7-47E4-9359-4B325AC74487}" destId="{7C0EDEF2-AAAD-4E1D-9382-EA393011EAF5}" srcOrd="0" destOrd="4" presId="urn:microsoft.com/office/officeart/2005/8/layout/hProcess4"/>
    <dgm:cxn modelId="{4963DE2B-1C18-4F35-A846-40A8202DF4EA}" srcId="{4BD3397B-9372-4D90-9D9E-125056CE6F6B}" destId="{ED9F1674-B82D-482F-AC5B-565CBF472CAE}" srcOrd="1" destOrd="0" parTransId="{8BB75BF8-7F2B-448E-9A75-33E6A8374284}" sibTransId="{27B4A469-5B33-413E-B652-372B8967C3AB}"/>
    <dgm:cxn modelId="{6DFF5C2F-FEC0-4D3A-B9F9-2AE0D8924308}" type="presOf" srcId="{AB9941FB-387F-4D71-821E-60A412D5FFA0}" destId="{7C0EDEF2-AAAD-4E1D-9382-EA393011EAF5}" srcOrd="0" destOrd="2" presId="urn:microsoft.com/office/officeart/2005/8/layout/hProcess4"/>
    <dgm:cxn modelId="{EED59534-29A4-413D-9334-7506F3A84C9A}" type="presOf" srcId="{80F33F25-4342-4AAF-9D84-83B02D731B38}" destId="{FF1C229D-5577-4CDA-AFFA-C79A6FFF8EBA}" srcOrd="0" destOrd="0" presId="urn:microsoft.com/office/officeart/2005/8/layout/hProcess4"/>
    <dgm:cxn modelId="{95BF643A-DAAE-438B-BD1C-CD761A7130FD}" type="presOf" srcId="{EB201CE2-4739-4A15-AF7F-5C7D7B3FF52A}" destId="{7C0EDEF2-AAAD-4E1D-9382-EA393011EAF5}" srcOrd="0" destOrd="0" presId="urn:microsoft.com/office/officeart/2005/8/layout/hProcess4"/>
    <dgm:cxn modelId="{4B02BE3A-0C2B-4DE1-A0A4-C7EB477EAB2E}" type="presOf" srcId="{ED9F1674-B82D-482F-AC5B-565CBF472CAE}" destId="{CF4ED910-7CC4-46B6-AD7F-7F4548E4BC6D}" srcOrd="0" destOrd="1" presId="urn:microsoft.com/office/officeart/2005/8/layout/hProcess4"/>
    <dgm:cxn modelId="{FF37BD3C-5CC6-498C-B607-F8F7F661D33B}" type="presOf" srcId="{24A7EFFD-088A-416F-B3F4-F4C264039854}" destId="{CF4ED910-7CC4-46B6-AD7F-7F4548E4BC6D}" srcOrd="0" destOrd="4" presId="urn:microsoft.com/office/officeart/2005/8/layout/hProcess4"/>
    <dgm:cxn modelId="{CFB32045-EE68-4227-833D-AADAEEBCA8D8}" type="presOf" srcId="{07867832-B779-4E75-B192-2A48840A022A}" destId="{CF4ED910-7CC4-46B6-AD7F-7F4548E4BC6D}" srcOrd="0" destOrd="0" presId="urn:microsoft.com/office/officeart/2005/8/layout/hProcess4"/>
    <dgm:cxn modelId="{EA80DB46-BEDC-4D5D-A029-9792A3D00913}" srcId="{80F33F25-4342-4AAF-9D84-83B02D731B38}" destId="{4BD3397B-9372-4D90-9D9E-125056CE6F6B}" srcOrd="1" destOrd="0" parTransId="{4FCF34B7-211A-4F8B-BD37-E671B015CE17}" sibTransId="{92749E32-C62A-4EE4-94E0-06FB45B3AD5A}"/>
    <dgm:cxn modelId="{63FFC96D-A48A-4D5F-B5DC-DCCD3BA4053F}" srcId="{F18E7520-E5F1-4864-9609-AB2C037ED4B3}" destId="{83A2E90D-DAC7-47E4-9359-4B325AC74487}" srcOrd="4" destOrd="0" parTransId="{900154B8-D885-4C16-82E6-932E1574F016}" sibTransId="{88C4AB65-BCD5-4D82-BB62-FC48580E1D0F}"/>
    <dgm:cxn modelId="{7795A453-FFDE-40FC-ACD4-A62203BCA441}" type="presOf" srcId="{EB201CE2-4739-4A15-AF7F-5C7D7B3FF52A}" destId="{F6F204C9-7F05-4494-86E7-1EE8BBEE9E6A}" srcOrd="1" destOrd="0" presId="urn:microsoft.com/office/officeart/2005/8/layout/hProcess4"/>
    <dgm:cxn modelId="{9186BE7B-6566-4B3C-8117-DBD6807F641A}" srcId="{F18E7520-E5F1-4864-9609-AB2C037ED4B3}" destId="{75687C3E-D48F-4BF7-93C0-7A4E13743CFD}" srcOrd="3" destOrd="0" parTransId="{82DD0B0F-4822-4A0C-9A23-645E55D32098}" sibTransId="{86EED483-0559-4E16-9474-6519C0864A76}"/>
    <dgm:cxn modelId="{9D83A97D-7E2C-4771-859D-116678983A10}" type="presOf" srcId="{75687C3E-D48F-4BF7-93C0-7A4E13743CFD}" destId="{7C0EDEF2-AAAD-4E1D-9382-EA393011EAF5}" srcOrd="0" destOrd="3" presId="urn:microsoft.com/office/officeart/2005/8/layout/hProcess4"/>
    <dgm:cxn modelId="{624AE080-ED3A-4623-B11A-22AA02431807}" type="presOf" srcId="{24A7EFFD-088A-416F-B3F4-F4C264039854}" destId="{8CF31115-1AE5-47BE-AAE6-4DC505E9D508}" srcOrd="1" destOrd="4" presId="urn:microsoft.com/office/officeart/2005/8/layout/hProcess4"/>
    <dgm:cxn modelId="{0A56D78A-2B0F-4101-A73C-9BC6C5E32256}" type="presOf" srcId="{83A2E90D-DAC7-47E4-9359-4B325AC74487}" destId="{F6F204C9-7F05-4494-86E7-1EE8BBEE9E6A}" srcOrd="1" destOrd="4" presId="urn:microsoft.com/office/officeart/2005/8/layout/hProcess4"/>
    <dgm:cxn modelId="{402F8F8E-8905-469E-8CAA-93A3C41D94BE}" type="presOf" srcId="{07867832-B779-4E75-B192-2A48840A022A}" destId="{8CF31115-1AE5-47BE-AAE6-4DC505E9D508}" srcOrd="1" destOrd="0" presId="urn:microsoft.com/office/officeart/2005/8/layout/hProcess4"/>
    <dgm:cxn modelId="{CDC2ED92-5507-403F-A65A-020A7803E360}" srcId="{F18E7520-E5F1-4864-9609-AB2C037ED4B3}" destId="{05BE7F71-EDD3-416C-AB53-4F7871377F6C}" srcOrd="1" destOrd="0" parTransId="{1E60B3A1-A79B-4A92-A6BA-0BE31D1F83DF}" sibTransId="{B2A44742-530D-43F9-AB8E-5AAE97DFAE96}"/>
    <dgm:cxn modelId="{00A72D9C-3800-4CAC-AC8E-C9C808E267C4}" srcId="{4BD3397B-9372-4D90-9D9E-125056CE6F6B}" destId="{172A0C6E-DB6A-43D7-A9F7-7F757BE25383}" srcOrd="2" destOrd="0" parTransId="{690F7525-41CE-4323-9010-9F42CDEA234C}" sibTransId="{A111F353-7251-4138-AED8-27A47CAD4B11}"/>
    <dgm:cxn modelId="{253BE2B0-CECA-4982-9977-1A8DFEEBC25E}" srcId="{F18E7520-E5F1-4864-9609-AB2C037ED4B3}" destId="{AB9941FB-387F-4D71-821E-60A412D5FFA0}" srcOrd="2" destOrd="0" parTransId="{2295B273-CFA1-462D-B066-4B16A50C385E}" sibTransId="{98BD86D3-608B-455B-BCEB-C4A56FF353F0}"/>
    <dgm:cxn modelId="{0B042DC0-D062-431D-92EE-E74E24675C7A}" type="presOf" srcId="{AB9941FB-387F-4D71-821E-60A412D5FFA0}" destId="{F6F204C9-7F05-4494-86E7-1EE8BBEE9E6A}" srcOrd="1" destOrd="2" presId="urn:microsoft.com/office/officeart/2005/8/layout/hProcess4"/>
    <dgm:cxn modelId="{B3EC5CC2-1191-4517-AB42-0E699A19F3A2}" type="presOf" srcId="{172A0C6E-DB6A-43D7-A9F7-7F757BE25383}" destId="{CF4ED910-7CC4-46B6-AD7F-7F4548E4BC6D}" srcOrd="0" destOrd="2" presId="urn:microsoft.com/office/officeart/2005/8/layout/hProcess4"/>
    <dgm:cxn modelId="{447329CD-4C71-4ECB-B336-7F61F98DB108}" type="presOf" srcId="{05BE7F71-EDD3-416C-AB53-4F7871377F6C}" destId="{F6F204C9-7F05-4494-86E7-1EE8BBEE9E6A}" srcOrd="1" destOrd="1" presId="urn:microsoft.com/office/officeart/2005/8/layout/hProcess4"/>
    <dgm:cxn modelId="{79BFD4CE-2C96-490F-9F07-F6BA0ACF444B}" type="presOf" srcId="{DAA201A9-80C9-42A1-9A5C-BD8DE485FB1E}" destId="{8CF31115-1AE5-47BE-AAE6-4DC505E9D508}" srcOrd="1" destOrd="3" presId="urn:microsoft.com/office/officeart/2005/8/layout/hProcess4"/>
    <dgm:cxn modelId="{6A940CD1-464D-4699-8D10-2622FF256419}" srcId="{4BD3397B-9372-4D90-9D9E-125056CE6F6B}" destId="{07867832-B779-4E75-B192-2A48840A022A}" srcOrd="0" destOrd="0" parTransId="{5D8AD05E-754D-4EA2-AB24-86A1FE0D526F}" sibTransId="{C36B1A97-57B6-4276-A43E-214DC21FEFEF}"/>
    <dgm:cxn modelId="{3713F4D5-DF69-43E2-AE84-7E2B272ED47A}" srcId="{F18E7520-E5F1-4864-9609-AB2C037ED4B3}" destId="{EB201CE2-4739-4A15-AF7F-5C7D7B3FF52A}" srcOrd="0" destOrd="0" parTransId="{7A915150-A2A5-4718-8FF1-BCD62F652CB4}" sibTransId="{72C4AC35-1C25-431A-96C0-70188EEF0225}"/>
    <dgm:cxn modelId="{A0C2E7E4-4ADF-4764-9CF2-73ADE8693925}" srcId="{4BD3397B-9372-4D90-9D9E-125056CE6F6B}" destId="{DAA201A9-80C9-42A1-9A5C-BD8DE485FB1E}" srcOrd="3" destOrd="0" parTransId="{CF252E37-6A91-45C4-A730-F8FEDB874E23}" sibTransId="{EDDEF3D2-2197-4E42-89AA-0A99F97EC801}"/>
    <dgm:cxn modelId="{8D911CE7-3034-4173-B98A-763EE716AC49}" type="presOf" srcId="{396F885F-0683-420C-A5FC-4017C1F8CFB5}" destId="{7C0EDEF2-AAAD-4E1D-9382-EA393011EAF5}" srcOrd="0" destOrd="5" presId="urn:microsoft.com/office/officeart/2005/8/layout/hProcess4"/>
    <dgm:cxn modelId="{BFB8D8EA-E32C-4EE9-85A2-B21A26D949C6}" type="presOf" srcId="{05BE7F71-EDD3-416C-AB53-4F7871377F6C}" destId="{7C0EDEF2-AAAD-4E1D-9382-EA393011EAF5}" srcOrd="0" destOrd="1" presId="urn:microsoft.com/office/officeart/2005/8/layout/hProcess4"/>
    <dgm:cxn modelId="{16FA55F1-E6F8-42A3-9DE1-E35D6D9B44F0}" type="presOf" srcId="{CF1C0218-652E-423A-8BD3-007EA4878646}" destId="{7AAF54A8-037C-4687-86C1-F6970A017184}" srcOrd="0" destOrd="0" presId="urn:microsoft.com/office/officeart/2005/8/layout/hProcess4"/>
    <dgm:cxn modelId="{6EB3ECFA-1C6C-484D-8F17-E852740DCEB7}" srcId="{F18E7520-E5F1-4864-9609-AB2C037ED4B3}" destId="{396F885F-0683-420C-A5FC-4017C1F8CFB5}" srcOrd="5" destOrd="0" parTransId="{EAE1774B-5F1F-4FA2-B1AC-7BC34FDA9952}" sibTransId="{C04EC018-1BFA-42DC-BBCB-B7ECA5214C89}"/>
    <dgm:cxn modelId="{A9C5B9FD-5C4E-4AC7-8554-CA22BA81F880}" type="presOf" srcId="{ED9F1674-B82D-482F-AC5B-565CBF472CAE}" destId="{8CF31115-1AE5-47BE-AAE6-4DC505E9D508}" srcOrd="1" destOrd="1" presId="urn:microsoft.com/office/officeart/2005/8/layout/hProcess4"/>
    <dgm:cxn modelId="{F4C38DFF-A94C-40C4-886F-110D253D35E4}" type="presOf" srcId="{DAA201A9-80C9-42A1-9A5C-BD8DE485FB1E}" destId="{CF4ED910-7CC4-46B6-AD7F-7F4548E4BC6D}" srcOrd="0" destOrd="3" presId="urn:microsoft.com/office/officeart/2005/8/layout/hProcess4"/>
    <dgm:cxn modelId="{DC8DACEB-CDD1-4EAA-88BF-7040E7625E0A}" type="presParOf" srcId="{FF1C229D-5577-4CDA-AFFA-C79A6FFF8EBA}" destId="{E3761320-33B7-45A7-8700-D5F6F0E53105}" srcOrd="0" destOrd="0" presId="urn:microsoft.com/office/officeart/2005/8/layout/hProcess4"/>
    <dgm:cxn modelId="{D3BFE6CC-897D-4706-A26E-50FD7BBDCB63}" type="presParOf" srcId="{FF1C229D-5577-4CDA-AFFA-C79A6FFF8EBA}" destId="{105B7DB9-A9FE-4600-A4A8-228F2895E6BD}" srcOrd="1" destOrd="0" presId="urn:microsoft.com/office/officeart/2005/8/layout/hProcess4"/>
    <dgm:cxn modelId="{AC87B2F0-4D8D-4A08-82B8-67549A540BE6}" type="presParOf" srcId="{FF1C229D-5577-4CDA-AFFA-C79A6FFF8EBA}" destId="{BC4385A8-999F-4435-A62A-BF493DA6548C}" srcOrd="2" destOrd="0" presId="urn:microsoft.com/office/officeart/2005/8/layout/hProcess4"/>
    <dgm:cxn modelId="{7661BC95-A948-4F38-9CE2-A68B57F08F5B}" type="presParOf" srcId="{BC4385A8-999F-4435-A62A-BF493DA6548C}" destId="{F5B72839-3A1E-4481-AA20-88D8E63DA44C}" srcOrd="0" destOrd="0" presId="urn:microsoft.com/office/officeart/2005/8/layout/hProcess4"/>
    <dgm:cxn modelId="{65B91BA7-24AF-436D-8487-1B0C7C46D28E}" type="presParOf" srcId="{F5B72839-3A1E-4481-AA20-88D8E63DA44C}" destId="{BAAD1EBC-0F08-42A4-B735-87E18040F65B}" srcOrd="0" destOrd="0" presId="urn:microsoft.com/office/officeart/2005/8/layout/hProcess4"/>
    <dgm:cxn modelId="{4A3AA356-E97B-4FA6-BB7A-962E71281155}" type="presParOf" srcId="{F5B72839-3A1E-4481-AA20-88D8E63DA44C}" destId="{7C0EDEF2-AAAD-4E1D-9382-EA393011EAF5}" srcOrd="1" destOrd="0" presId="urn:microsoft.com/office/officeart/2005/8/layout/hProcess4"/>
    <dgm:cxn modelId="{AD8329E1-A019-439A-82A2-C5FB93E2C00C}" type="presParOf" srcId="{F5B72839-3A1E-4481-AA20-88D8E63DA44C}" destId="{F6F204C9-7F05-4494-86E7-1EE8BBEE9E6A}" srcOrd="2" destOrd="0" presId="urn:microsoft.com/office/officeart/2005/8/layout/hProcess4"/>
    <dgm:cxn modelId="{53879638-843F-4F6E-A40E-4CB8313A9A50}" type="presParOf" srcId="{F5B72839-3A1E-4481-AA20-88D8E63DA44C}" destId="{6B81D093-83DF-4A7D-974F-93A58813E3F3}" srcOrd="3" destOrd="0" presId="urn:microsoft.com/office/officeart/2005/8/layout/hProcess4"/>
    <dgm:cxn modelId="{5A322F76-A455-4357-9F13-9D6DCD98EA15}" type="presParOf" srcId="{F5B72839-3A1E-4481-AA20-88D8E63DA44C}" destId="{F4C1A3AD-71E0-4F37-8929-207415F1660F}" srcOrd="4" destOrd="0" presId="urn:microsoft.com/office/officeart/2005/8/layout/hProcess4"/>
    <dgm:cxn modelId="{B7B8F107-2036-4E52-BE2A-FE96CDBB9CD6}" type="presParOf" srcId="{BC4385A8-999F-4435-A62A-BF493DA6548C}" destId="{7AAF54A8-037C-4687-86C1-F6970A017184}" srcOrd="1" destOrd="0" presId="urn:microsoft.com/office/officeart/2005/8/layout/hProcess4"/>
    <dgm:cxn modelId="{72398E29-CE6D-4181-B847-48C83B66D200}" type="presParOf" srcId="{BC4385A8-999F-4435-A62A-BF493DA6548C}" destId="{C717B7E5-D8D4-4EB7-8BFD-CC89BA95F40B}" srcOrd="2" destOrd="0" presId="urn:microsoft.com/office/officeart/2005/8/layout/hProcess4"/>
    <dgm:cxn modelId="{A1EAB2A9-EB79-4535-BD6F-40B45DB54947}" type="presParOf" srcId="{C717B7E5-D8D4-4EB7-8BFD-CC89BA95F40B}" destId="{EC851A4E-F540-49C3-AF04-F834AB4C1F6D}" srcOrd="0" destOrd="0" presId="urn:microsoft.com/office/officeart/2005/8/layout/hProcess4"/>
    <dgm:cxn modelId="{69CB6E44-0758-4058-9275-5284D1D58419}" type="presParOf" srcId="{C717B7E5-D8D4-4EB7-8BFD-CC89BA95F40B}" destId="{CF4ED910-7CC4-46B6-AD7F-7F4548E4BC6D}" srcOrd="1" destOrd="0" presId="urn:microsoft.com/office/officeart/2005/8/layout/hProcess4"/>
    <dgm:cxn modelId="{E003CD8F-5CB3-431C-BF11-2FF2726221A8}" type="presParOf" srcId="{C717B7E5-D8D4-4EB7-8BFD-CC89BA95F40B}" destId="{8CF31115-1AE5-47BE-AAE6-4DC505E9D508}" srcOrd="2" destOrd="0" presId="urn:microsoft.com/office/officeart/2005/8/layout/hProcess4"/>
    <dgm:cxn modelId="{073F2E11-C1BD-487D-9256-BCC59DCB6DFD}" type="presParOf" srcId="{C717B7E5-D8D4-4EB7-8BFD-CC89BA95F40B}" destId="{A9A00706-2749-4A35-BD05-57B5E1A1D6A0}" srcOrd="3" destOrd="0" presId="urn:microsoft.com/office/officeart/2005/8/layout/hProcess4"/>
    <dgm:cxn modelId="{58004039-52DD-40B2-8C85-9173927D4D90}" type="presParOf" srcId="{C717B7E5-D8D4-4EB7-8BFD-CC89BA95F40B}" destId="{5B5FC6A9-B45D-4179-BAED-F16528067332}"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438EAB-12C0-4B98-98F5-F36755EF1445}" type="doc">
      <dgm:prSet loTypeId="urn:microsoft.com/office/officeart/2009/layout/CircleArrowProcess" loCatId="cycle" qsTypeId="urn:microsoft.com/office/officeart/2005/8/quickstyle/simple1" qsCatId="simple" csTypeId="urn:microsoft.com/office/officeart/2005/8/colors/accent1_2" csCatId="accent1" phldr="1"/>
      <dgm:spPr/>
      <dgm:t>
        <a:bodyPr/>
        <a:lstStyle/>
        <a:p>
          <a:endParaRPr lang="en-US"/>
        </a:p>
      </dgm:t>
    </dgm:pt>
    <dgm:pt modelId="{36EE36BA-D561-416E-9E64-6B4B3FB51295}">
      <dgm:prSet phldrT="[Text]"/>
      <dgm:spPr/>
      <dgm:t>
        <a:bodyPr/>
        <a:lstStyle/>
        <a:p>
          <a:r>
            <a:rPr lang="en-US" b="1" dirty="0"/>
            <a:t>More patients eligible for transplant</a:t>
          </a:r>
        </a:p>
      </dgm:t>
    </dgm:pt>
    <dgm:pt modelId="{E845DE7E-B3D2-410D-A3B7-C550B12CC739}" type="parTrans" cxnId="{9AB403F5-449A-41A7-A130-A4CA7339D42B}">
      <dgm:prSet/>
      <dgm:spPr/>
      <dgm:t>
        <a:bodyPr/>
        <a:lstStyle/>
        <a:p>
          <a:endParaRPr lang="en-US"/>
        </a:p>
      </dgm:t>
    </dgm:pt>
    <dgm:pt modelId="{7A146BCD-D05C-46A5-B739-57CE047123BA}" type="sibTrans" cxnId="{9AB403F5-449A-41A7-A130-A4CA7339D42B}">
      <dgm:prSet/>
      <dgm:spPr/>
      <dgm:t>
        <a:bodyPr/>
        <a:lstStyle/>
        <a:p>
          <a:endParaRPr lang="en-US"/>
        </a:p>
      </dgm:t>
    </dgm:pt>
    <dgm:pt modelId="{D9D42EAF-BFB2-41AA-BBFB-2CFA2CC4626D}">
      <dgm:prSet phldrT="[Text]"/>
      <dgm:spPr/>
      <dgm:t>
        <a:bodyPr/>
        <a:lstStyle/>
        <a:p>
          <a:r>
            <a:rPr lang="en-US" b="1" dirty="0"/>
            <a:t>Fixed supply organ</a:t>
          </a:r>
        </a:p>
      </dgm:t>
    </dgm:pt>
    <dgm:pt modelId="{BAECC88B-6989-4065-B742-C05564516007}" type="parTrans" cxnId="{266F1D2D-A3D2-4B34-906F-C17999FA627A}">
      <dgm:prSet/>
      <dgm:spPr/>
      <dgm:t>
        <a:bodyPr/>
        <a:lstStyle/>
        <a:p>
          <a:endParaRPr lang="en-US"/>
        </a:p>
      </dgm:t>
    </dgm:pt>
    <dgm:pt modelId="{BCF29397-724F-48BC-A47B-C1B0AE36871A}" type="sibTrans" cxnId="{266F1D2D-A3D2-4B34-906F-C17999FA627A}">
      <dgm:prSet/>
      <dgm:spPr/>
      <dgm:t>
        <a:bodyPr/>
        <a:lstStyle/>
        <a:p>
          <a:endParaRPr lang="en-US"/>
        </a:p>
      </dgm:t>
    </dgm:pt>
    <dgm:pt modelId="{B68A077D-0607-459D-A89E-C89146650890}">
      <dgm:prSet phldrT="[Text]"/>
      <dgm:spPr/>
      <dgm:t>
        <a:bodyPr/>
        <a:lstStyle/>
        <a:p>
          <a:r>
            <a:rPr lang="en-US" b="1" dirty="0"/>
            <a:t>?</a:t>
          </a:r>
        </a:p>
      </dgm:t>
    </dgm:pt>
    <dgm:pt modelId="{74351299-E134-4DFB-A4B5-D01DB0FABAFF}" type="parTrans" cxnId="{207BF0FA-72E2-4C9B-A86A-4F9ED74E6300}">
      <dgm:prSet/>
      <dgm:spPr/>
      <dgm:t>
        <a:bodyPr/>
        <a:lstStyle/>
        <a:p>
          <a:endParaRPr lang="en-US"/>
        </a:p>
      </dgm:t>
    </dgm:pt>
    <dgm:pt modelId="{940F48D3-ABB1-4B42-8B47-7326E58B045A}" type="sibTrans" cxnId="{207BF0FA-72E2-4C9B-A86A-4F9ED74E6300}">
      <dgm:prSet/>
      <dgm:spPr/>
      <dgm:t>
        <a:bodyPr/>
        <a:lstStyle/>
        <a:p>
          <a:endParaRPr lang="en-US"/>
        </a:p>
      </dgm:t>
    </dgm:pt>
    <dgm:pt modelId="{8ABCBEFF-A395-4291-BFF9-7EF9B460A397}" type="pres">
      <dgm:prSet presAssocID="{A6438EAB-12C0-4B98-98F5-F36755EF1445}" presName="Name0" presStyleCnt="0">
        <dgm:presLayoutVars>
          <dgm:chMax val="7"/>
          <dgm:chPref val="7"/>
          <dgm:dir/>
          <dgm:animLvl val="lvl"/>
        </dgm:presLayoutVars>
      </dgm:prSet>
      <dgm:spPr/>
    </dgm:pt>
    <dgm:pt modelId="{84431C1E-97A2-4E68-A755-5B2C0B2BB1B0}" type="pres">
      <dgm:prSet presAssocID="{36EE36BA-D561-416E-9E64-6B4B3FB51295}" presName="Accent1" presStyleCnt="0"/>
      <dgm:spPr/>
    </dgm:pt>
    <dgm:pt modelId="{5E13CC6E-9300-4300-8D72-40139C1C3231}" type="pres">
      <dgm:prSet presAssocID="{36EE36BA-D561-416E-9E64-6B4B3FB51295}" presName="Accent" presStyleLbl="node1" presStyleIdx="0" presStyleCnt="3"/>
      <dgm:spPr/>
    </dgm:pt>
    <dgm:pt modelId="{667211F3-F7A1-4BB2-9C4C-31EFEEE8AE77}" type="pres">
      <dgm:prSet presAssocID="{36EE36BA-D561-416E-9E64-6B4B3FB51295}" presName="Parent1" presStyleLbl="revTx" presStyleIdx="0" presStyleCnt="3">
        <dgm:presLayoutVars>
          <dgm:chMax val="1"/>
          <dgm:chPref val="1"/>
          <dgm:bulletEnabled val="1"/>
        </dgm:presLayoutVars>
      </dgm:prSet>
      <dgm:spPr/>
    </dgm:pt>
    <dgm:pt modelId="{34A37AC0-3BDF-404A-B342-39223751536C}" type="pres">
      <dgm:prSet presAssocID="{D9D42EAF-BFB2-41AA-BBFB-2CFA2CC4626D}" presName="Accent2" presStyleCnt="0"/>
      <dgm:spPr/>
    </dgm:pt>
    <dgm:pt modelId="{933B57A2-B22A-4629-B578-B7376D820023}" type="pres">
      <dgm:prSet presAssocID="{D9D42EAF-BFB2-41AA-BBFB-2CFA2CC4626D}" presName="Accent" presStyleLbl="node1" presStyleIdx="1" presStyleCnt="3"/>
      <dgm:spPr/>
    </dgm:pt>
    <dgm:pt modelId="{F8D6074B-E9E4-47CF-8726-97AB1823757B}" type="pres">
      <dgm:prSet presAssocID="{D9D42EAF-BFB2-41AA-BBFB-2CFA2CC4626D}" presName="Parent2" presStyleLbl="revTx" presStyleIdx="1" presStyleCnt="3">
        <dgm:presLayoutVars>
          <dgm:chMax val="1"/>
          <dgm:chPref val="1"/>
          <dgm:bulletEnabled val="1"/>
        </dgm:presLayoutVars>
      </dgm:prSet>
      <dgm:spPr/>
    </dgm:pt>
    <dgm:pt modelId="{F33414FF-67A0-424B-9F97-14E8E824B3C3}" type="pres">
      <dgm:prSet presAssocID="{B68A077D-0607-459D-A89E-C89146650890}" presName="Accent3" presStyleCnt="0"/>
      <dgm:spPr/>
    </dgm:pt>
    <dgm:pt modelId="{F7B53375-D82F-4FC0-BEC2-AD37BDE60166}" type="pres">
      <dgm:prSet presAssocID="{B68A077D-0607-459D-A89E-C89146650890}" presName="Accent" presStyleLbl="node1" presStyleIdx="2" presStyleCnt="3"/>
      <dgm:spPr/>
    </dgm:pt>
    <dgm:pt modelId="{140AAD58-ED55-4FBC-A2E0-B91111C1D579}" type="pres">
      <dgm:prSet presAssocID="{B68A077D-0607-459D-A89E-C89146650890}" presName="Parent3" presStyleLbl="revTx" presStyleIdx="2" presStyleCnt="3">
        <dgm:presLayoutVars>
          <dgm:chMax val="1"/>
          <dgm:chPref val="1"/>
          <dgm:bulletEnabled val="1"/>
        </dgm:presLayoutVars>
      </dgm:prSet>
      <dgm:spPr/>
    </dgm:pt>
  </dgm:ptLst>
  <dgm:cxnLst>
    <dgm:cxn modelId="{F99C1A03-7B70-4F5B-BAE9-A1863B997619}" type="presOf" srcId="{D9D42EAF-BFB2-41AA-BBFB-2CFA2CC4626D}" destId="{F8D6074B-E9E4-47CF-8726-97AB1823757B}" srcOrd="0" destOrd="0" presId="urn:microsoft.com/office/officeart/2009/layout/CircleArrowProcess"/>
    <dgm:cxn modelId="{2C770205-39B3-402E-AAD2-609A971B0C47}" type="presOf" srcId="{36EE36BA-D561-416E-9E64-6B4B3FB51295}" destId="{667211F3-F7A1-4BB2-9C4C-31EFEEE8AE77}" srcOrd="0" destOrd="0" presId="urn:microsoft.com/office/officeart/2009/layout/CircleArrowProcess"/>
    <dgm:cxn modelId="{70DB5F24-D342-4E5A-9B6D-8776BE704246}" type="presOf" srcId="{A6438EAB-12C0-4B98-98F5-F36755EF1445}" destId="{8ABCBEFF-A395-4291-BFF9-7EF9B460A397}" srcOrd="0" destOrd="0" presId="urn:microsoft.com/office/officeart/2009/layout/CircleArrowProcess"/>
    <dgm:cxn modelId="{266F1D2D-A3D2-4B34-906F-C17999FA627A}" srcId="{A6438EAB-12C0-4B98-98F5-F36755EF1445}" destId="{D9D42EAF-BFB2-41AA-BBFB-2CFA2CC4626D}" srcOrd="1" destOrd="0" parTransId="{BAECC88B-6989-4065-B742-C05564516007}" sibTransId="{BCF29397-724F-48BC-A47B-C1B0AE36871A}"/>
    <dgm:cxn modelId="{08EB1F46-B5CF-49F4-AA37-C2EFC38E4F90}" type="presOf" srcId="{B68A077D-0607-459D-A89E-C89146650890}" destId="{140AAD58-ED55-4FBC-A2E0-B91111C1D579}" srcOrd="0" destOrd="0" presId="urn:microsoft.com/office/officeart/2009/layout/CircleArrowProcess"/>
    <dgm:cxn modelId="{9AB403F5-449A-41A7-A130-A4CA7339D42B}" srcId="{A6438EAB-12C0-4B98-98F5-F36755EF1445}" destId="{36EE36BA-D561-416E-9E64-6B4B3FB51295}" srcOrd="0" destOrd="0" parTransId="{E845DE7E-B3D2-410D-A3B7-C550B12CC739}" sibTransId="{7A146BCD-D05C-46A5-B739-57CE047123BA}"/>
    <dgm:cxn modelId="{207BF0FA-72E2-4C9B-A86A-4F9ED74E6300}" srcId="{A6438EAB-12C0-4B98-98F5-F36755EF1445}" destId="{B68A077D-0607-459D-A89E-C89146650890}" srcOrd="2" destOrd="0" parTransId="{74351299-E134-4DFB-A4B5-D01DB0FABAFF}" sibTransId="{940F48D3-ABB1-4B42-8B47-7326E58B045A}"/>
    <dgm:cxn modelId="{F6060339-FBCE-4B1E-B188-957C643477FE}" type="presParOf" srcId="{8ABCBEFF-A395-4291-BFF9-7EF9B460A397}" destId="{84431C1E-97A2-4E68-A755-5B2C0B2BB1B0}" srcOrd="0" destOrd="0" presId="urn:microsoft.com/office/officeart/2009/layout/CircleArrowProcess"/>
    <dgm:cxn modelId="{6CDF7D0E-D159-4D7B-8ED4-85F9F1CC7E14}" type="presParOf" srcId="{84431C1E-97A2-4E68-A755-5B2C0B2BB1B0}" destId="{5E13CC6E-9300-4300-8D72-40139C1C3231}" srcOrd="0" destOrd="0" presId="urn:microsoft.com/office/officeart/2009/layout/CircleArrowProcess"/>
    <dgm:cxn modelId="{E51417B6-7021-4392-A0B0-E6FE91903576}" type="presParOf" srcId="{8ABCBEFF-A395-4291-BFF9-7EF9B460A397}" destId="{667211F3-F7A1-4BB2-9C4C-31EFEEE8AE77}" srcOrd="1" destOrd="0" presId="urn:microsoft.com/office/officeart/2009/layout/CircleArrowProcess"/>
    <dgm:cxn modelId="{1090BC55-8065-4662-8AA1-DE85DC023CAB}" type="presParOf" srcId="{8ABCBEFF-A395-4291-BFF9-7EF9B460A397}" destId="{34A37AC0-3BDF-404A-B342-39223751536C}" srcOrd="2" destOrd="0" presId="urn:microsoft.com/office/officeart/2009/layout/CircleArrowProcess"/>
    <dgm:cxn modelId="{E6C4BB32-056A-46FE-837B-89F176D46F26}" type="presParOf" srcId="{34A37AC0-3BDF-404A-B342-39223751536C}" destId="{933B57A2-B22A-4629-B578-B7376D820023}" srcOrd="0" destOrd="0" presId="urn:microsoft.com/office/officeart/2009/layout/CircleArrowProcess"/>
    <dgm:cxn modelId="{1AE40FAB-7426-4A44-B182-E822C55B4013}" type="presParOf" srcId="{8ABCBEFF-A395-4291-BFF9-7EF9B460A397}" destId="{F8D6074B-E9E4-47CF-8726-97AB1823757B}" srcOrd="3" destOrd="0" presId="urn:microsoft.com/office/officeart/2009/layout/CircleArrowProcess"/>
    <dgm:cxn modelId="{FC9DC8F0-0A2B-45CE-993B-F7169F5865A3}" type="presParOf" srcId="{8ABCBEFF-A395-4291-BFF9-7EF9B460A397}" destId="{F33414FF-67A0-424B-9F97-14E8E824B3C3}" srcOrd="4" destOrd="0" presId="urn:microsoft.com/office/officeart/2009/layout/CircleArrowProcess"/>
    <dgm:cxn modelId="{CF70FC56-8C9B-469A-BA4B-BB37E98B563E}" type="presParOf" srcId="{F33414FF-67A0-424B-9F97-14E8E824B3C3}" destId="{F7B53375-D82F-4FC0-BEC2-AD37BDE60166}" srcOrd="0" destOrd="0" presId="urn:microsoft.com/office/officeart/2009/layout/CircleArrowProcess"/>
    <dgm:cxn modelId="{39BC9B2B-AA08-494A-A207-AD396535561E}" type="presParOf" srcId="{8ABCBEFF-A395-4291-BFF9-7EF9B460A397}" destId="{140AAD58-ED55-4FBC-A2E0-B91111C1D579}" srcOrd="5"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340D20-8ECF-44D3-B412-FDCC20997905}" type="doc">
      <dgm:prSet loTypeId="urn:microsoft.com/office/officeart/2005/8/layout/default" loCatId="list" qsTypeId="urn:microsoft.com/office/officeart/2005/8/quickstyle/simple1" qsCatId="simple" csTypeId="urn:microsoft.com/office/officeart/2005/8/colors/accent6_4" csCatId="accent6" phldr="1"/>
      <dgm:spPr/>
      <dgm:t>
        <a:bodyPr/>
        <a:lstStyle/>
        <a:p>
          <a:endParaRPr lang="en-US"/>
        </a:p>
      </dgm:t>
    </dgm:pt>
    <dgm:pt modelId="{AD880036-69DC-490D-B7F1-15D1B6029F28}">
      <dgm:prSet phldrT="[Text]"/>
      <dgm:spPr/>
      <dgm:t>
        <a:bodyPr/>
        <a:lstStyle/>
        <a:p>
          <a:r>
            <a:rPr lang="en-US" dirty="0"/>
            <a:t>Resistance</a:t>
          </a:r>
        </a:p>
      </dgm:t>
    </dgm:pt>
    <dgm:pt modelId="{8E5B1896-D51E-48BD-9C45-A5E6AF5445C3}" type="parTrans" cxnId="{2BF38BDA-794C-4316-B2F0-408F037F701A}">
      <dgm:prSet/>
      <dgm:spPr/>
      <dgm:t>
        <a:bodyPr/>
        <a:lstStyle/>
        <a:p>
          <a:endParaRPr lang="en-US"/>
        </a:p>
      </dgm:t>
    </dgm:pt>
    <dgm:pt modelId="{4E796CB4-53F5-46B2-A744-E75315653723}" type="sibTrans" cxnId="{2BF38BDA-794C-4316-B2F0-408F037F701A}">
      <dgm:prSet/>
      <dgm:spPr/>
      <dgm:t>
        <a:bodyPr/>
        <a:lstStyle/>
        <a:p>
          <a:endParaRPr lang="en-US"/>
        </a:p>
      </dgm:t>
    </dgm:pt>
    <dgm:pt modelId="{194B7630-FD3E-4B64-8A65-F1424D272C55}">
      <dgm:prSet phldrT="[Text]"/>
      <dgm:spPr/>
      <dgm:t>
        <a:bodyPr/>
        <a:lstStyle/>
        <a:p>
          <a:r>
            <a:rPr lang="en-US" dirty="0"/>
            <a:t>Infection</a:t>
          </a:r>
        </a:p>
      </dgm:t>
    </dgm:pt>
    <dgm:pt modelId="{BE89174F-E802-4294-B36C-3D0D20875433}" type="parTrans" cxnId="{E49F5451-5EFB-4FEF-9A3F-C62797D9E0C7}">
      <dgm:prSet/>
      <dgm:spPr/>
      <dgm:t>
        <a:bodyPr/>
        <a:lstStyle/>
        <a:p>
          <a:endParaRPr lang="en-US"/>
        </a:p>
      </dgm:t>
    </dgm:pt>
    <dgm:pt modelId="{AC0EB565-B098-4BED-8508-716B51AF9FEB}" type="sibTrans" cxnId="{E49F5451-5EFB-4FEF-9A3F-C62797D9E0C7}">
      <dgm:prSet/>
      <dgm:spPr/>
      <dgm:t>
        <a:bodyPr/>
        <a:lstStyle/>
        <a:p>
          <a:endParaRPr lang="en-US"/>
        </a:p>
      </dgm:t>
    </dgm:pt>
    <dgm:pt modelId="{54D3DB0E-D63D-4ACF-BCB6-975CA2349B4C}">
      <dgm:prSet phldrT="[Text]"/>
      <dgm:spPr/>
      <dgm:t>
        <a:bodyPr/>
        <a:lstStyle/>
        <a:p>
          <a:r>
            <a:rPr lang="en-US" dirty="0"/>
            <a:t>Malignancy (especially lymphoma)</a:t>
          </a:r>
        </a:p>
      </dgm:t>
    </dgm:pt>
    <dgm:pt modelId="{FA67E2E9-9E7C-4264-8EDF-BEFD712FF756}" type="parTrans" cxnId="{FAA96B3D-1908-4D6D-9C54-33035C46941B}">
      <dgm:prSet/>
      <dgm:spPr/>
      <dgm:t>
        <a:bodyPr/>
        <a:lstStyle/>
        <a:p>
          <a:endParaRPr lang="en-US"/>
        </a:p>
      </dgm:t>
    </dgm:pt>
    <dgm:pt modelId="{7319D3A9-0FEA-4A75-92EA-F9AB250C46D0}" type="sibTrans" cxnId="{FAA96B3D-1908-4D6D-9C54-33035C46941B}">
      <dgm:prSet/>
      <dgm:spPr/>
      <dgm:t>
        <a:bodyPr/>
        <a:lstStyle/>
        <a:p>
          <a:endParaRPr lang="en-US"/>
        </a:p>
      </dgm:t>
    </dgm:pt>
    <dgm:pt modelId="{6F819694-3830-4C42-BDE6-3D47CE9B0878}">
      <dgm:prSet phldrT="[Text]"/>
      <dgm:spPr/>
      <dgm:t>
        <a:bodyPr/>
        <a:lstStyle/>
        <a:p>
          <a:r>
            <a:rPr lang="en-US" dirty="0"/>
            <a:t>Rejection</a:t>
          </a:r>
        </a:p>
      </dgm:t>
    </dgm:pt>
    <dgm:pt modelId="{7F102E21-BB72-4DE3-A9D1-15EABED8FFD9}" type="parTrans" cxnId="{9489CD52-5799-4049-B1A0-EC9B1B2A6697}">
      <dgm:prSet/>
      <dgm:spPr/>
      <dgm:t>
        <a:bodyPr/>
        <a:lstStyle/>
        <a:p>
          <a:endParaRPr lang="en-US"/>
        </a:p>
      </dgm:t>
    </dgm:pt>
    <dgm:pt modelId="{F372AC42-3E59-4BB1-BDC7-91A9269902B3}" type="sibTrans" cxnId="{9489CD52-5799-4049-B1A0-EC9B1B2A6697}">
      <dgm:prSet/>
      <dgm:spPr/>
      <dgm:t>
        <a:bodyPr/>
        <a:lstStyle/>
        <a:p>
          <a:endParaRPr lang="en-US"/>
        </a:p>
      </dgm:t>
    </dgm:pt>
    <dgm:pt modelId="{098D1C9D-4D55-4D8F-B374-526A43DC0D9D}" type="pres">
      <dgm:prSet presAssocID="{72340D20-8ECF-44D3-B412-FDCC20997905}" presName="diagram" presStyleCnt="0">
        <dgm:presLayoutVars>
          <dgm:dir/>
          <dgm:resizeHandles val="exact"/>
        </dgm:presLayoutVars>
      </dgm:prSet>
      <dgm:spPr/>
    </dgm:pt>
    <dgm:pt modelId="{3332925F-F7D9-46BE-8174-F29B48BFD7E8}" type="pres">
      <dgm:prSet presAssocID="{AD880036-69DC-490D-B7F1-15D1B6029F28}" presName="node" presStyleLbl="node1" presStyleIdx="0" presStyleCnt="4">
        <dgm:presLayoutVars>
          <dgm:bulletEnabled val="1"/>
        </dgm:presLayoutVars>
      </dgm:prSet>
      <dgm:spPr/>
    </dgm:pt>
    <dgm:pt modelId="{6ECAA107-C9A6-45B1-830C-8B1342FAADA7}" type="pres">
      <dgm:prSet presAssocID="{4E796CB4-53F5-46B2-A744-E75315653723}" presName="sibTrans" presStyleCnt="0"/>
      <dgm:spPr/>
    </dgm:pt>
    <dgm:pt modelId="{5B62FA2E-3B99-47DC-A2A4-67019C0EC612}" type="pres">
      <dgm:prSet presAssocID="{194B7630-FD3E-4B64-8A65-F1424D272C55}" presName="node" presStyleLbl="node1" presStyleIdx="1" presStyleCnt="4">
        <dgm:presLayoutVars>
          <dgm:bulletEnabled val="1"/>
        </dgm:presLayoutVars>
      </dgm:prSet>
      <dgm:spPr/>
    </dgm:pt>
    <dgm:pt modelId="{BAD8E416-1C6B-46F5-A736-C0DA45524D2D}" type="pres">
      <dgm:prSet presAssocID="{AC0EB565-B098-4BED-8508-716B51AF9FEB}" presName="sibTrans" presStyleCnt="0"/>
      <dgm:spPr/>
    </dgm:pt>
    <dgm:pt modelId="{4412DC24-6E58-48BF-AA98-ADDCCF5F9874}" type="pres">
      <dgm:prSet presAssocID="{54D3DB0E-D63D-4ACF-BCB6-975CA2349B4C}" presName="node" presStyleLbl="node1" presStyleIdx="2" presStyleCnt="4">
        <dgm:presLayoutVars>
          <dgm:bulletEnabled val="1"/>
        </dgm:presLayoutVars>
      </dgm:prSet>
      <dgm:spPr/>
    </dgm:pt>
    <dgm:pt modelId="{C5E730DD-6A60-49A6-946C-3BF4A82B4819}" type="pres">
      <dgm:prSet presAssocID="{7319D3A9-0FEA-4A75-92EA-F9AB250C46D0}" presName="sibTrans" presStyleCnt="0"/>
      <dgm:spPr/>
    </dgm:pt>
    <dgm:pt modelId="{2A7F7353-D43E-4881-AAE6-552DAD853D87}" type="pres">
      <dgm:prSet presAssocID="{6F819694-3830-4C42-BDE6-3D47CE9B0878}" presName="node" presStyleLbl="node1" presStyleIdx="3" presStyleCnt="4">
        <dgm:presLayoutVars>
          <dgm:bulletEnabled val="1"/>
        </dgm:presLayoutVars>
      </dgm:prSet>
      <dgm:spPr/>
    </dgm:pt>
  </dgm:ptLst>
  <dgm:cxnLst>
    <dgm:cxn modelId="{2AB70205-7A44-48D0-BB7D-EEA5C7598B62}" type="presOf" srcId="{194B7630-FD3E-4B64-8A65-F1424D272C55}" destId="{5B62FA2E-3B99-47DC-A2A4-67019C0EC612}" srcOrd="0" destOrd="0" presId="urn:microsoft.com/office/officeart/2005/8/layout/default"/>
    <dgm:cxn modelId="{FAA96B3D-1908-4D6D-9C54-33035C46941B}" srcId="{72340D20-8ECF-44D3-B412-FDCC20997905}" destId="{54D3DB0E-D63D-4ACF-BCB6-975CA2349B4C}" srcOrd="2" destOrd="0" parTransId="{FA67E2E9-9E7C-4264-8EDF-BEFD712FF756}" sibTransId="{7319D3A9-0FEA-4A75-92EA-F9AB250C46D0}"/>
    <dgm:cxn modelId="{D6411360-105D-412C-A059-66B9EEF3E16E}" type="presOf" srcId="{AD880036-69DC-490D-B7F1-15D1B6029F28}" destId="{3332925F-F7D9-46BE-8174-F29B48BFD7E8}" srcOrd="0" destOrd="0" presId="urn:microsoft.com/office/officeart/2005/8/layout/default"/>
    <dgm:cxn modelId="{01299A6D-32FC-4843-8937-D6E31E5AE5C9}" type="presOf" srcId="{6F819694-3830-4C42-BDE6-3D47CE9B0878}" destId="{2A7F7353-D43E-4881-AAE6-552DAD853D87}" srcOrd="0" destOrd="0" presId="urn:microsoft.com/office/officeart/2005/8/layout/default"/>
    <dgm:cxn modelId="{E49F5451-5EFB-4FEF-9A3F-C62797D9E0C7}" srcId="{72340D20-8ECF-44D3-B412-FDCC20997905}" destId="{194B7630-FD3E-4B64-8A65-F1424D272C55}" srcOrd="1" destOrd="0" parTransId="{BE89174F-E802-4294-B36C-3D0D20875433}" sibTransId="{AC0EB565-B098-4BED-8508-716B51AF9FEB}"/>
    <dgm:cxn modelId="{EFF1C072-8592-4C3A-8067-2BBB1740F775}" type="presOf" srcId="{54D3DB0E-D63D-4ACF-BCB6-975CA2349B4C}" destId="{4412DC24-6E58-48BF-AA98-ADDCCF5F9874}" srcOrd="0" destOrd="0" presId="urn:microsoft.com/office/officeart/2005/8/layout/default"/>
    <dgm:cxn modelId="{9489CD52-5799-4049-B1A0-EC9B1B2A6697}" srcId="{72340D20-8ECF-44D3-B412-FDCC20997905}" destId="{6F819694-3830-4C42-BDE6-3D47CE9B0878}" srcOrd="3" destOrd="0" parTransId="{7F102E21-BB72-4DE3-A9D1-15EABED8FFD9}" sibTransId="{F372AC42-3E59-4BB1-BDC7-91A9269902B3}"/>
    <dgm:cxn modelId="{27F8DDA8-46E1-44C2-B87E-F4B2911C1EED}" type="presOf" srcId="{72340D20-8ECF-44D3-B412-FDCC20997905}" destId="{098D1C9D-4D55-4D8F-B374-526A43DC0D9D}" srcOrd="0" destOrd="0" presId="urn:microsoft.com/office/officeart/2005/8/layout/default"/>
    <dgm:cxn modelId="{2BF38BDA-794C-4316-B2F0-408F037F701A}" srcId="{72340D20-8ECF-44D3-B412-FDCC20997905}" destId="{AD880036-69DC-490D-B7F1-15D1B6029F28}" srcOrd="0" destOrd="0" parTransId="{8E5B1896-D51E-48BD-9C45-A5E6AF5445C3}" sibTransId="{4E796CB4-53F5-46B2-A744-E75315653723}"/>
    <dgm:cxn modelId="{5F6B0AB4-7C95-4DCD-907E-EAD9FC2FDF0E}" type="presParOf" srcId="{098D1C9D-4D55-4D8F-B374-526A43DC0D9D}" destId="{3332925F-F7D9-46BE-8174-F29B48BFD7E8}" srcOrd="0" destOrd="0" presId="urn:microsoft.com/office/officeart/2005/8/layout/default"/>
    <dgm:cxn modelId="{B6B89865-4BCA-4A4F-997F-B080C9FFBE59}" type="presParOf" srcId="{098D1C9D-4D55-4D8F-B374-526A43DC0D9D}" destId="{6ECAA107-C9A6-45B1-830C-8B1342FAADA7}" srcOrd="1" destOrd="0" presId="urn:microsoft.com/office/officeart/2005/8/layout/default"/>
    <dgm:cxn modelId="{7AD865FA-4D87-47AD-AF72-3C1B4832F421}" type="presParOf" srcId="{098D1C9D-4D55-4D8F-B374-526A43DC0D9D}" destId="{5B62FA2E-3B99-47DC-A2A4-67019C0EC612}" srcOrd="2" destOrd="0" presId="urn:microsoft.com/office/officeart/2005/8/layout/default"/>
    <dgm:cxn modelId="{29787181-9764-4E1A-8351-FB9E75591EAB}" type="presParOf" srcId="{098D1C9D-4D55-4D8F-B374-526A43DC0D9D}" destId="{BAD8E416-1C6B-46F5-A736-C0DA45524D2D}" srcOrd="3" destOrd="0" presId="urn:microsoft.com/office/officeart/2005/8/layout/default"/>
    <dgm:cxn modelId="{5E59996F-6191-41A6-972E-D82E1C559DFC}" type="presParOf" srcId="{098D1C9D-4D55-4D8F-B374-526A43DC0D9D}" destId="{4412DC24-6E58-48BF-AA98-ADDCCF5F9874}" srcOrd="4" destOrd="0" presId="urn:microsoft.com/office/officeart/2005/8/layout/default"/>
    <dgm:cxn modelId="{F75E7962-CCA7-4CCF-A04C-85AD57AE890D}" type="presParOf" srcId="{098D1C9D-4D55-4D8F-B374-526A43DC0D9D}" destId="{C5E730DD-6A60-49A6-946C-3BF4A82B4819}" srcOrd="5" destOrd="0" presId="urn:microsoft.com/office/officeart/2005/8/layout/default"/>
    <dgm:cxn modelId="{4BAE1BA4-5E9B-41A9-B87F-1718F58CCA1E}" type="presParOf" srcId="{098D1C9D-4D55-4D8F-B374-526A43DC0D9D}" destId="{2A7F7353-D43E-4881-AAE6-552DAD853D87}" srcOrd="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09CA07-26BF-4D62-B30E-4B5B0A7CF246}" type="doc">
      <dgm:prSet loTypeId="urn:microsoft.com/office/officeart/2005/8/layout/vList5" loCatId="list" qsTypeId="urn:microsoft.com/office/officeart/2005/8/quickstyle/simple1" qsCatId="simple" csTypeId="urn:microsoft.com/office/officeart/2005/8/colors/accent6_2" csCatId="accent6" phldr="1"/>
      <dgm:spPr/>
      <dgm:t>
        <a:bodyPr/>
        <a:lstStyle/>
        <a:p>
          <a:endParaRPr lang="en-US"/>
        </a:p>
      </dgm:t>
    </dgm:pt>
    <dgm:pt modelId="{2EE421C1-A721-40CC-A525-1B3F78EB7AA3}">
      <dgm:prSet phldrT="[Text]"/>
      <dgm:spPr/>
      <dgm:t>
        <a:bodyPr/>
        <a:lstStyle/>
        <a:p>
          <a:r>
            <a:rPr lang="en-US" dirty="0"/>
            <a:t>Resistance</a:t>
          </a:r>
        </a:p>
      </dgm:t>
    </dgm:pt>
    <dgm:pt modelId="{1A66C987-53B8-43BC-A8FD-FDCE9852FECD}" type="parTrans" cxnId="{44AF6754-F8FF-46EF-B90B-6802A709D5D5}">
      <dgm:prSet/>
      <dgm:spPr/>
      <dgm:t>
        <a:bodyPr/>
        <a:lstStyle/>
        <a:p>
          <a:endParaRPr lang="en-US"/>
        </a:p>
      </dgm:t>
    </dgm:pt>
    <dgm:pt modelId="{5636F61E-00D7-4F67-852F-E136F29DD8D6}" type="sibTrans" cxnId="{44AF6754-F8FF-46EF-B90B-6802A709D5D5}">
      <dgm:prSet/>
      <dgm:spPr/>
      <dgm:t>
        <a:bodyPr/>
        <a:lstStyle/>
        <a:p>
          <a:endParaRPr lang="en-US"/>
        </a:p>
      </dgm:t>
    </dgm:pt>
    <dgm:pt modelId="{58A791E1-593E-406B-912A-B8367B12B1C2}">
      <dgm:prSet phldrT="[Text]"/>
      <dgm:spPr/>
      <dgm:t>
        <a:bodyPr/>
        <a:lstStyle/>
        <a:p>
          <a:r>
            <a:rPr lang="en-US" dirty="0"/>
            <a:t>Prior HIV genotypes</a:t>
          </a:r>
        </a:p>
      </dgm:t>
    </dgm:pt>
    <dgm:pt modelId="{BE67D351-04E0-4A84-A487-F1F403ECE95F}" type="parTrans" cxnId="{AA6D3CD3-59FF-45B5-8436-2AC63EDAAB1B}">
      <dgm:prSet/>
      <dgm:spPr/>
      <dgm:t>
        <a:bodyPr/>
        <a:lstStyle/>
        <a:p>
          <a:endParaRPr lang="en-US"/>
        </a:p>
      </dgm:t>
    </dgm:pt>
    <dgm:pt modelId="{798E444D-2656-472C-B1BF-EFC50C423694}" type="sibTrans" cxnId="{AA6D3CD3-59FF-45B5-8436-2AC63EDAAB1B}">
      <dgm:prSet/>
      <dgm:spPr/>
      <dgm:t>
        <a:bodyPr/>
        <a:lstStyle/>
        <a:p>
          <a:endParaRPr lang="en-US"/>
        </a:p>
      </dgm:t>
    </dgm:pt>
    <dgm:pt modelId="{CC755000-1D1B-4A43-B143-720A797BCC6D}">
      <dgm:prSet phldrT="[Text]"/>
      <dgm:spPr/>
      <dgm:t>
        <a:bodyPr/>
        <a:lstStyle/>
        <a:p>
          <a:r>
            <a:rPr lang="en-US" dirty="0"/>
            <a:t>Treatment history</a:t>
          </a:r>
        </a:p>
      </dgm:t>
    </dgm:pt>
    <dgm:pt modelId="{07E66480-02F7-4D2F-BDE8-2B4050965A87}" type="parTrans" cxnId="{54D8F56B-4F16-471F-B414-EFC642A2B981}">
      <dgm:prSet/>
      <dgm:spPr/>
      <dgm:t>
        <a:bodyPr/>
        <a:lstStyle/>
        <a:p>
          <a:endParaRPr lang="en-US"/>
        </a:p>
      </dgm:t>
    </dgm:pt>
    <dgm:pt modelId="{E3C439D7-EDF8-4B28-AC8D-86E1872AF97C}" type="sibTrans" cxnId="{54D8F56B-4F16-471F-B414-EFC642A2B981}">
      <dgm:prSet/>
      <dgm:spPr/>
      <dgm:t>
        <a:bodyPr/>
        <a:lstStyle/>
        <a:p>
          <a:endParaRPr lang="en-US"/>
        </a:p>
      </dgm:t>
    </dgm:pt>
    <dgm:pt modelId="{1DD8B02E-6D7B-4509-9D0D-AC5EA4D1289B}">
      <dgm:prSet phldrT="[Text]"/>
      <dgm:spPr/>
      <dgm:t>
        <a:bodyPr/>
        <a:lstStyle/>
        <a:p>
          <a:r>
            <a:rPr lang="en-US" dirty="0"/>
            <a:t>Opportunistic infection</a:t>
          </a:r>
        </a:p>
      </dgm:t>
    </dgm:pt>
    <dgm:pt modelId="{21B12938-73B5-45C2-A21E-A18CDE04D0CB}" type="parTrans" cxnId="{7B0FEB77-3B7C-4916-8F68-B3D222A2766D}">
      <dgm:prSet/>
      <dgm:spPr/>
      <dgm:t>
        <a:bodyPr/>
        <a:lstStyle/>
        <a:p>
          <a:endParaRPr lang="en-US"/>
        </a:p>
      </dgm:t>
    </dgm:pt>
    <dgm:pt modelId="{60F18271-37FE-4B51-9D77-3F2521CF6D39}" type="sibTrans" cxnId="{7B0FEB77-3B7C-4916-8F68-B3D222A2766D}">
      <dgm:prSet/>
      <dgm:spPr/>
      <dgm:t>
        <a:bodyPr/>
        <a:lstStyle/>
        <a:p>
          <a:endParaRPr lang="en-US"/>
        </a:p>
      </dgm:t>
    </dgm:pt>
    <dgm:pt modelId="{901D1DED-3BC8-46DC-B876-3D7021FE0345}">
      <dgm:prSet phldrT="[Text]"/>
      <dgm:spPr/>
      <dgm:t>
        <a:bodyPr/>
        <a:lstStyle/>
        <a:p>
          <a:r>
            <a:rPr lang="en-US" dirty="0"/>
            <a:t>CD4+ count</a:t>
          </a:r>
        </a:p>
      </dgm:t>
    </dgm:pt>
    <dgm:pt modelId="{D3A11B55-01BF-4F12-B8BE-171AE1C8EDAB}" type="parTrans" cxnId="{E7C8B784-14CF-415A-8065-D614226376BD}">
      <dgm:prSet/>
      <dgm:spPr/>
      <dgm:t>
        <a:bodyPr/>
        <a:lstStyle/>
        <a:p>
          <a:endParaRPr lang="en-US"/>
        </a:p>
      </dgm:t>
    </dgm:pt>
    <dgm:pt modelId="{240761AC-CD87-4553-BB9E-D4FF2B239A2C}" type="sibTrans" cxnId="{E7C8B784-14CF-415A-8065-D614226376BD}">
      <dgm:prSet/>
      <dgm:spPr/>
      <dgm:t>
        <a:bodyPr/>
        <a:lstStyle/>
        <a:p>
          <a:endParaRPr lang="en-US"/>
        </a:p>
      </dgm:t>
    </dgm:pt>
    <dgm:pt modelId="{584F447E-0425-4F8C-B7CC-511C04CAB26F}">
      <dgm:prSet phldrT="[Text]"/>
      <dgm:spPr/>
      <dgm:t>
        <a:bodyPr/>
        <a:lstStyle/>
        <a:p>
          <a:r>
            <a:rPr lang="en-US" dirty="0"/>
            <a:t>Viral load</a:t>
          </a:r>
        </a:p>
      </dgm:t>
    </dgm:pt>
    <dgm:pt modelId="{A7896EAA-EC14-4E09-A02A-CBA83E1FBA66}" type="parTrans" cxnId="{1E14C22E-FE02-4994-8D10-AC4CB7412FB9}">
      <dgm:prSet/>
      <dgm:spPr/>
      <dgm:t>
        <a:bodyPr/>
        <a:lstStyle/>
        <a:p>
          <a:endParaRPr lang="en-US"/>
        </a:p>
      </dgm:t>
    </dgm:pt>
    <dgm:pt modelId="{0D8FE3FF-5D2A-4B82-AC81-3D199563344F}" type="sibTrans" cxnId="{1E14C22E-FE02-4994-8D10-AC4CB7412FB9}">
      <dgm:prSet/>
      <dgm:spPr/>
      <dgm:t>
        <a:bodyPr/>
        <a:lstStyle/>
        <a:p>
          <a:endParaRPr lang="en-US"/>
        </a:p>
      </dgm:t>
    </dgm:pt>
    <dgm:pt modelId="{79F617F5-13E0-407B-B1D5-5D635FE8930D}">
      <dgm:prSet phldrT="[Text]"/>
      <dgm:spPr/>
      <dgm:t>
        <a:bodyPr/>
        <a:lstStyle/>
        <a:p>
          <a:r>
            <a:rPr lang="en-US" dirty="0"/>
            <a:t>Malignancy</a:t>
          </a:r>
        </a:p>
      </dgm:t>
    </dgm:pt>
    <dgm:pt modelId="{486DB972-262D-4397-94C0-0727F5202A24}" type="parTrans" cxnId="{5F0B2448-B17D-4B04-BC54-684F3CF1B24B}">
      <dgm:prSet/>
      <dgm:spPr/>
      <dgm:t>
        <a:bodyPr/>
        <a:lstStyle/>
        <a:p>
          <a:endParaRPr lang="en-US"/>
        </a:p>
      </dgm:t>
    </dgm:pt>
    <dgm:pt modelId="{04DF0CBD-677D-44E8-B25B-26DEDDBD731D}" type="sibTrans" cxnId="{5F0B2448-B17D-4B04-BC54-684F3CF1B24B}">
      <dgm:prSet/>
      <dgm:spPr/>
      <dgm:t>
        <a:bodyPr/>
        <a:lstStyle/>
        <a:p>
          <a:endParaRPr lang="en-US"/>
        </a:p>
      </dgm:t>
    </dgm:pt>
    <dgm:pt modelId="{58834D63-7485-41D8-A84B-0455BFCF7F5A}">
      <dgm:prSet phldrT="[Text]"/>
      <dgm:spPr/>
      <dgm:t>
        <a:bodyPr/>
        <a:lstStyle/>
        <a:p>
          <a:r>
            <a:rPr lang="en-US" dirty="0"/>
            <a:t>Medical records</a:t>
          </a:r>
        </a:p>
      </dgm:t>
    </dgm:pt>
    <dgm:pt modelId="{E9A378A1-49AF-45EC-9B5D-A86A158F5C0F}" type="parTrans" cxnId="{0AE7C72E-6614-4540-847B-86416838B0C7}">
      <dgm:prSet/>
      <dgm:spPr/>
      <dgm:t>
        <a:bodyPr/>
        <a:lstStyle/>
        <a:p>
          <a:endParaRPr lang="en-US"/>
        </a:p>
      </dgm:t>
    </dgm:pt>
    <dgm:pt modelId="{351E53E2-63A9-427D-B70B-E4D8B5FFA47C}" type="sibTrans" cxnId="{0AE7C72E-6614-4540-847B-86416838B0C7}">
      <dgm:prSet/>
      <dgm:spPr/>
      <dgm:t>
        <a:bodyPr/>
        <a:lstStyle/>
        <a:p>
          <a:endParaRPr lang="en-US"/>
        </a:p>
      </dgm:t>
    </dgm:pt>
    <dgm:pt modelId="{B06ACCB5-7EA0-4A12-B11B-0959BDD18EFC}">
      <dgm:prSet phldrT="[Text]"/>
      <dgm:spPr/>
      <dgm:t>
        <a:bodyPr/>
        <a:lstStyle/>
        <a:p>
          <a:r>
            <a:rPr lang="en-US" dirty="0"/>
            <a:t>Medical records</a:t>
          </a:r>
        </a:p>
      </dgm:t>
    </dgm:pt>
    <dgm:pt modelId="{32D17A45-DAB1-4FCB-9091-82E8CFB6C403}" type="parTrans" cxnId="{6CED3F63-4113-4618-B36E-860F94C40EB7}">
      <dgm:prSet/>
      <dgm:spPr/>
      <dgm:t>
        <a:bodyPr/>
        <a:lstStyle/>
        <a:p>
          <a:endParaRPr lang="en-US"/>
        </a:p>
      </dgm:t>
    </dgm:pt>
    <dgm:pt modelId="{78B29228-618A-4DD6-AE70-A60441F0F26D}" type="sibTrans" cxnId="{6CED3F63-4113-4618-B36E-860F94C40EB7}">
      <dgm:prSet/>
      <dgm:spPr/>
      <dgm:t>
        <a:bodyPr/>
        <a:lstStyle/>
        <a:p>
          <a:endParaRPr lang="en-US"/>
        </a:p>
      </dgm:t>
    </dgm:pt>
    <dgm:pt modelId="{EDC13893-D2B3-4677-86A1-38DDCFE363DC}" type="pres">
      <dgm:prSet presAssocID="{A009CA07-26BF-4D62-B30E-4B5B0A7CF246}" presName="Name0" presStyleCnt="0">
        <dgm:presLayoutVars>
          <dgm:dir/>
          <dgm:animLvl val="lvl"/>
          <dgm:resizeHandles val="exact"/>
        </dgm:presLayoutVars>
      </dgm:prSet>
      <dgm:spPr/>
    </dgm:pt>
    <dgm:pt modelId="{5E8F0C38-7762-40FB-91CC-CFBBB8F992C5}" type="pres">
      <dgm:prSet presAssocID="{2EE421C1-A721-40CC-A525-1B3F78EB7AA3}" presName="linNode" presStyleCnt="0"/>
      <dgm:spPr/>
    </dgm:pt>
    <dgm:pt modelId="{E62575DF-3A73-481E-BC3D-4A778EC58E1C}" type="pres">
      <dgm:prSet presAssocID="{2EE421C1-A721-40CC-A525-1B3F78EB7AA3}" presName="parentText" presStyleLbl="node1" presStyleIdx="0" presStyleCnt="3">
        <dgm:presLayoutVars>
          <dgm:chMax val="1"/>
          <dgm:bulletEnabled val="1"/>
        </dgm:presLayoutVars>
      </dgm:prSet>
      <dgm:spPr/>
    </dgm:pt>
    <dgm:pt modelId="{71756CB3-854A-4F3D-AFE0-8A20ABD262F3}" type="pres">
      <dgm:prSet presAssocID="{2EE421C1-A721-40CC-A525-1B3F78EB7AA3}" presName="descendantText" presStyleLbl="alignAccFollowNode1" presStyleIdx="0" presStyleCnt="3">
        <dgm:presLayoutVars>
          <dgm:bulletEnabled val="1"/>
        </dgm:presLayoutVars>
      </dgm:prSet>
      <dgm:spPr/>
    </dgm:pt>
    <dgm:pt modelId="{9258E4F7-9EFE-4D52-956A-3B04DD2BCF4C}" type="pres">
      <dgm:prSet presAssocID="{5636F61E-00D7-4F67-852F-E136F29DD8D6}" presName="sp" presStyleCnt="0"/>
      <dgm:spPr/>
    </dgm:pt>
    <dgm:pt modelId="{3E337769-1B82-440C-9860-6DCFC43A14D8}" type="pres">
      <dgm:prSet presAssocID="{1DD8B02E-6D7B-4509-9D0D-AC5EA4D1289B}" presName="linNode" presStyleCnt="0"/>
      <dgm:spPr/>
    </dgm:pt>
    <dgm:pt modelId="{04E6A277-5C22-4B98-B3C7-252B57832504}" type="pres">
      <dgm:prSet presAssocID="{1DD8B02E-6D7B-4509-9D0D-AC5EA4D1289B}" presName="parentText" presStyleLbl="node1" presStyleIdx="1" presStyleCnt="3">
        <dgm:presLayoutVars>
          <dgm:chMax val="1"/>
          <dgm:bulletEnabled val="1"/>
        </dgm:presLayoutVars>
      </dgm:prSet>
      <dgm:spPr/>
    </dgm:pt>
    <dgm:pt modelId="{4BE3EE40-23CF-4978-BC06-C57CB4750AC2}" type="pres">
      <dgm:prSet presAssocID="{1DD8B02E-6D7B-4509-9D0D-AC5EA4D1289B}" presName="descendantText" presStyleLbl="alignAccFollowNode1" presStyleIdx="1" presStyleCnt="3">
        <dgm:presLayoutVars>
          <dgm:bulletEnabled val="1"/>
        </dgm:presLayoutVars>
      </dgm:prSet>
      <dgm:spPr/>
    </dgm:pt>
    <dgm:pt modelId="{864DCB77-4ADB-4DFF-8CA4-8E84B25A6D56}" type="pres">
      <dgm:prSet presAssocID="{60F18271-37FE-4B51-9D77-3F2521CF6D39}" presName="sp" presStyleCnt="0"/>
      <dgm:spPr/>
    </dgm:pt>
    <dgm:pt modelId="{984F1628-32C2-4009-8182-99982DABCDA0}" type="pres">
      <dgm:prSet presAssocID="{79F617F5-13E0-407B-B1D5-5D635FE8930D}" presName="linNode" presStyleCnt="0"/>
      <dgm:spPr/>
    </dgm:pt>
    <dgm:pt modelId="{40E04AC8-C1E8-4A71-AA46-A961942D184D}" type="pres">
      <dgm:prSet presAssocID="{79F617F5-13E0-407B-B1D5-5D635FE8930D}" presName="parentText" presStyleLbl="node1" presStyleIdx="2" presStyleCnt="3">
        <dgm:presLayoutVars>
          <dgm:chMax val="1"/>
          <dgm:bulletEnabled val="1"/>
        </dgm:presLayoutVars>
      </dgm:prSet>
      <dgm:spPr/>
    </dgm:pt>
    <dgm:pt modelId="{E833A82B-88EF-425D-BF2A-3125BDD33E7C}" type="pres">
      <dgm:prSet presAssocID="{79F617F5-13E0-407B-B1D5-5D635FE8930D}" presName="descendantText" presStyleLbl="alignAccFollowNode1" presStyleIdx="2" presStyleCnt="3">
        <dgm:presLayoutVars>
          <dgm:bulletEnabled val="1"/>
        </dgm:presLayoutVars>
      </dgm:prSet>
      <dgm:spPr/>
    </dgm:pt>
  </dgm:ptLst>
  <dgm:cxnLst>
    <dgm:cxn modelId="{84B7D003-AD21-4058-9476-5B6A750B9E8C}" type="presOf" srcId="{58A791E1-593E-406B-912A-B8367B12B1C2}" destId="{71756CB3-854A-4F3D-AFE0-8A20ABD262F3}" srcOrd="0" destOrd="0" presId="urn:microsoft.com/office/officeart/2005/8/layout/vList5"/>
    <dgm:cxn modelId="{C2BCFB17-0085-45A2-8570-1170A34D7A72}" type="presOf" srcId="{CC755000-1D1B-4A43-B143-720A797BCC6D}" destId="{71756CB3-854A-4F3D-AFE0-8A20ABD262F3}" srcOrd="0" destOrd="1" presId="urn:microsoft.com/office/officeart/2005/8/layout/vList5"/>
    <dgm:cxn modelId="{BC7FCB1A-B19A-4510-8F8A-6D8F85C8DEC5}" type="presOf" srcId="{B06ACCB5-7EA0-4A12-B11B-0959BDD18EFC}" destId="{4BE3EE40-23CF-4978-BC06-C57CB4750AC2}" srcOrd="0" destOrd="2" presId="urn:microsoft.com/office/officeart/2005/8/layout/vList5"/>
    <dgm:cxn modelId="{9F693B28-1294-4FAE-A15A-6B489BE7920A}" type="presOf" srcId="{584F447E-0425-4F8C-B7CC-511C04CAB26F}" destId="{4BE3EE40-23CF-4978-BC06-C57CB4750AC2}" srcOrd="0" destOrd="1" presId="urn:microsoft.com/office/officeart/2005/8/layout/vList5"/>
    <dgm:cxn modelId="{1E14C22E-FE02-4994-8D10-AC4CB7412FB9}" srcId="{1DD8B02E-6D7B-4509-9D0D-AC5EA4D1289B}" destId="{584F447E-0425-4F8C-B7CC-511C04CAB26F}" srcOrd="1" destOrd="0" parTransId="{A7896EAA-EC14-4E09-A02A-CBA83E1FBA66}" sibTransId="{0D8FE3FF-5D2A-4B82-AC81-3D199563344F}"/>
    <dgm:cxn modelId="{0AE7C72E-6614-4540-847B-86416838B0C7}" srcId="{79F617F5-13E0-407B-B1D5-5D635FE8930D}" destId="{58834D63-7485-41D8-A84B-0455BFCF7F5A}" srcOrd="0" destOrd="0" parTransId="{E9A378A1-49AF-45EC-9B5D-A86A158F5C0F}" sibTransId="{351E53E2-63A9-427D-B70B-E4D8B5FFA47C}"/>
    <dgm:cxn modelId="{26E81431-1642-496B-8945-A6B5B766C777}" type="presOf" srcId="{2EE421C1-A721-40CC-A525-1B3F78EB7AA3}" destId="{E62575DF-3A73-481E-BC3D-4A778EC58E1C}" srcOrd="0" destOrd="0" presId="urn:microsoft.com/office/officeart/2005/8/layout/vList5"/>
    <dgm:cxn modelId="{F9D01A35-04CA-4EE5-B153-BA23EF2D7929}" type="presOf" srcId="{901D1DED-3BC8-46DC-B876-3D7021FE0345}" destId="{4BE3EE40-23CF-4978-BC06-C57CB4750AC2}" srcOrd="0" destOrd="0" presId="urn:microsoft.com/office/officeart/2005/8/layout/vList5"/>
    <dgm:cxn modelId="{D0312C37-820D-44C9-A190-4FDD60E6FB67}" type="presOf" srcId="{58834D63-7485-41D8-A84B-0455BFCF7F5A}" destId="{E833A82B-88EF-425D-BF2A-3125BDD33E7C}" srcOrd="0" destOrd="0" presId="urn:microsoft.com/office/officeart/2005/8/layout/vList5"/>
    <dgm:cxn modelId="{6CED3F63-4113-4618-B36E-860F94C40EB7}" srcId="{1DD8B02E-6D7B-4509-9D0D-AC5EA4D1289B}" destId="{B06ACCB5-7EA0-4A12-B11B-0959BDD18EFC}" srcOrd="2" destOrd="0" parTransId="{32D17A45-DAB1-4FCB-9091-82E8CFB6C403}" sibTransId="{78B29228-618A-4DD6-AE70-A60441F0F26D}"/>
    <dgm:cxn modelId="{5F0B2448-B17D-4B04-BC54-684F3CF1B24B}" srcId="{A009CA07-26BF-4D62-B30E-4B5B0A7CF246}" destId="{79F617F5-13E0-407B-B1D5-5D635FE8930D}" srcOrd="2" destOrd="0" parTransId="{486DB972-262D-4397-94C0-0727F5202A24}" sibTransId="{04DF0CBD-677D-44E8-B25B-26DEDDBD731D}"/>
    <dgm:cxn modelId="{54D8F56B-4F16-471F-B414-EFC642A2B981}" srcId="{2EE421C1-A721-40CC-A525-1B3F78EB7AA3}" destId="{CC755000-1D1B-4A43-B143-720A797BCC6D}" srcOrd="1" destOrd="0" parTransId="{07E66480-02F7-4D2F-BDE8-2B4050965A87}" sibTransId="{E3C439D7-EDF8-4B28-AC8D-86E1872AF97C}"/>
    <dgm:cxn modelId="{44AF6754-F8FF-46EF-B90B-6802A709D5D5}" srcId="{A009CA07-26BF-4D62-B30E-4B5B0A7CF246}" destId="{2EE421C1-A721-40CC-A525-1B3F78EB7AA3}" srcOrd="0" destOrd="0" parTransId="{1A66C987-53B8-43BC-A8FD-FDCE9852FECD}" sibTransId="{5636F61E-00D7-4F67-852F-E136F29DD8D6}"/>
    <dgm:cxn modelId="{7B0FEB77-3B7C-4916-8F68-B3D222A2766D}" srcId="{A009CA07-26BF-4D62-B30E-4B5B0A7CF246}" destId="{1DD8B02E-6D7B-4509-9D0D-AC5EA4D1289B}" srcOrd="1" destOrd="0" parTransId="{21B12938-73B5-45C2-A21E-A18CDE04D0CB}" sibTransId="{60F18271-37FE-4B51-9D77-3F2521CF6D39}"/>
    <dgm:cxn modelId="{E7C8B784-14CF-415A-8065-D614226376BD}" srcId="{1DD8B02E-6D7B-4509-9D0D-AC5EA4D1289B}" destId="{901D1DED-3BC8-46DC-B876-3D7021FE0345}" srcOrd="0" destOrd="0" parTransId="{D3A11B55-01BF-4F12-B8BE-171AE1C8EDAB}" sibTransId="{240761AC-CD87-4553-BB9E-D4FF2B239A2C}"/>
    <dgm:cxn modelId="{5D6CD1C4-FEB6-4FD7-A3CC-085748A89DAC}" type="presOf" srcId="{A009CA07-26BF-4D62-B30E-4B5B0A7CF246}" destId="{EDC13893-D2B3-4677-86A1-38DDCFE363DC}" srcOrd="0" destOrd="0" presId="urn:microsoft.com/office/officeart/2005/8/layout/vList5"/>
    <dgm:cxn modelId="{AA6D3CD3-59FF-45B5-8436-2AC63EDAAB1B}" srcId="{2EE421C1-A721-40CC-A525-1B3F78EB7AA3}" destId="{58A791E1-593E-406B-912A-B8367B12B1C2}" srcOrd="0" destOrd="0" parTransId="{BE67D351-04E0-4A84-A487-F1F403ECE95F}" sibTransId="{798E444D-2656-472C-B1BF-EFC50C423694}"/>
    <dgm:cxn modelId="{780776D9-5B18-4286-A151-539A74ADA317}" type="presOf" srcId="{1DD8B02E-6D7B-4509-9D0D-AC5EA4D1289B}" destId="{04E6A277-5C22-4B98-B3C7-252B57832504}" srcOrd="0" destOrd="0" presId="urn:microsoft.com/office/officeart/2005/8/layout/vList5"/>
    <dgm:cxn modelId="{1180C3E9-084F-4A38-B19B-3E4B4832F7B6}" type="presOf" srcId="{79F617F5-13E0-407B-B1D5-5D635FE8930D}" destId="{40E04AC8-C1E8-4A71-AA46-A961942D184D}" srcOrd="0" destOrd="0" presId="urn:microsoft.com/office/officeart/2005/8/layout/vList5"/>
    <dgm:cxn modelId="{98B85A69-78B4-4A98-A273-FC4539610AB6}" type="presParOf" srcId="{EDC13893-D2B3-4677-86A1-38DDCFE363DC}" destId="{5E8F0C38-7762-40FB-91CC-CFBBB8F992C5}" srcOrd="0" destOrd="0" presId="urn:microsoft.com/office/officeart/2005/8/layout/vList5"/>
    <dgm:cxn modelId="{2CB41F4A-20CD-47EF-8A01-B36F4FEA67C0}" type="presParOf" srcId="{5E8F0C38-7762-40FB-91CC-CFBBB8F992C5}" destId="{E62575DF-3A73-481E-BC3D-4A778EC58E1C}" srcOrd="0" destOrd="0" presId="urn:microsoft.com/office/officeart/2005/8/layout/vList5"/>
    <dgm:cxn modelId="{64F7A789-F099-4C25-82EC-EE0531B3D36A}" type="presParOf" srcId="{5E8F0C38-7762-40FB-91CC-CFBBB8F992C5}" destId="{71756CB3-854A-4F3D-AFE0-8A20ABD262F3}" srcOrd="1" destOrd="0" presId="urn:microsoft.com/office/officeart/2005/8/layout/vList5"/>
    <dgm:cxn modelId="{B3380E97-ACB4-4D1F-BD77-53F607E236DE}" type="presParOf" srcId="{EDC13893-D2B3-4677-86A1-38DDCFE363DC}" destId="{9258E4F7-9EFE-4D52-956A-3B04DD2BCF4C}" srcOrd="1" destOrd="0" presId="urn:microsoft.com/office/officeart/2005/8/layout/vList5"/>
    <dgm:cxn modelId="{F446E06B-F0B1-436B-92A1-CFF095DB131C}" type="presParOf" srcId="{EDC13893-D2B3-4677-86A1-38DDCFE363DC}" destId="{3E337769-1B82-440C-9860-6DCFC43A14D8}" srcOrd="2" destOrd="0" presId="urn:microsoft.com/office/officeart/2005/8/layout/vList5"/>
    <dgm:cxn modelId="{5FC6DF2A-774F-4095-B251-D808E87354D0}" type="presParOf" srcId="{3E337769-1B82-440C-9860-6DCFC43A14D8}" destId="{04E6A277-5C22-4B98-B3C7-252B57832504}" srcOrd="0" destOrd="0" presId="urn:microsoft.com/office/officeart/2005/8/layout/vList5"/>
    <dgm:cxn modelId="{52FA99F6-D272-44CE-B6F4-F4F9BCE133B8}" type="presParOf" srcId="{3E337769-1B82-440C-9860-6DCFC43A14D8}" destId="{4BE3EE40-23CF-4978-BC06-C57CB4750AC2}" srcOrd="1" destOrd="0" presId="urn:microsoft.com/office/officeart/2005/8/layout/vList5"/>
    <dgm:cxn modelId="{7C454347-95A3-43A3-AFB0-CC8F2E0442E7}" type="presParOf" srcId="{EDC13893-D2B3-4677-86A1-38DDCFE363DC}" destId="{864DCB77-4ADB-4DFF-8CA4-8E84B25A6D56}" srcOrd="3" destOrd="0" presId="urn:microsoft.com/office/officeart/2005/8/layout/vList5"/>
    <dgm:cxn modelId="{2A21B720-E378-4B09-9838-FD9601D081E5}" type="presParOf" srcId="{EDC13893-D2B3-4677-86A1-38DDCFE363DC}" destId="{984F1628-32C2-4009-8182-99982DABCDA0}" srcOrd="4" destOrd="0" presId="urn:microsoft.com/office/officeart/2005/8/layout/vList5"/>
    <dgm:cxn modelId="{03BC5D4E-5FD7-4F94-A282-38F3ADFE90CD}" type="presParOf" srcId="{984F1628-32C2-4009-8182-99982DABCDA0}" destId="{40E04AC8-C1E8-4A71-AA46-A961942D184D}" srcOrd="0" destOrd="0" presId="urn:microsoft.com/office/officeart/2005/8/layout/vList5"/>
    <dgm:cxn modelId="{DEC37B9C-8EBE-4C78-BBCD-851AB76BCE31}" type="presParOf" srcId="{984F1628-32C2-4009-8182-99982DABCDA0}" destId="{E833A82B-88EF-425D-BF2A-3125BDD33E7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64C58F5-3AD0-4998-83ED-4D6CBDE344DA}" type="doc">
      <dgm:prSet loTypeId="urn:microsoft.com/office/officeart/2005/8/layout/hList3" loCatId="list" qsTypeId="urn:microsoft.com/office/officeart/2005/8/quickstyle/simple1" qsCatId="simple" csTypeId="urn:microsoft.com/office/officeart/2005/8/colors/accent3_1" csCatId="accent3" phldr="1"/>
      <dgm:spPr/>
      <dgm:t>
        <a:bodyPr/>
        <a:lstStyle/>
        <a:p>
          <a:endParaRPr lang="en-US"/>
        </a:p>
      </dgm:t>
    </dgm:pt>
    <dgm:pt modelId="{958B8450-8284-474E-AA7A-C2A9FFE85975}">
      <dgm:prSet phldrT="[Text]"/>
      <dgm:spPr/>
      <dgm:t>
        <a:bodyPr/>
        <a:lstStyle/>
        <a:p>
          <a:r>
            <a:rPr lang="en-US" dirty="0"/>
            <a:t>Despite the successes, volumes to date have been less than anticipated</a:t>
          </a:r>
        </a:p>
      </dgm:t>
    </dgm:pt>
    <dgm:pt modelId="{8BA7B0B1-5C6B-4271-8AD3-DEABC508E2E6}" type="parTrans" cxnId="{BEEFC83C-ED4D-45D3-B327-1C9FA441F2C5}">
      <dgm:prSet/>
      <dgm:spPr/>
      <dgm:t>
        <a:bodyPr/>
        <a:lstStyle/>
        <a:p>
          <a:endParaRPr lang="en-US"/>
        </a:p>
      </dgm:t>
    </dgm:pt>
    <dgm:pt modelId="{0D809AC8-CECA-4297-8E5C-FDC71BDD865E}" type="sibTrans" cxnId="{BEEFC83C-ED4D-45D3-B327-1C9FA441F2C5}">
      <dgm:prSet/>
      <dgm:spPr/>
      <dgm:t>
        <a:bodyPr/>
        <a:lstStyle/>
        <a:p>
          <a:endParaRPr lang="en-US"/>
        </a:p>
      </dgm:t>
    </dgm:pt>
    <dgm:pt modelId="{356D7C43-3631-4CD0-922C-E0869E860019}">
      <dgm:prSet phldrT="[Text]"/>
      <dgm:spPr/>
      <dgm:t>
        <a:bodyPr/>
        <a:lstStyle/>
        <a:p>
          <a:endParaRPr lang="en-US" dirty="0"/>
        </a:p>
        <a:p>
          <a:r>
            <a:rPr lang="en-US" dirty="0"/>
            <a:t>500-600 transplants/year</a:t>
          </a:r>
        </a:p>
      </dgm:t>
    </dgm:pt>
    <dgm:pt modelId="{EEA16F32-CD13-4258-8615-0C1652E63939}" type="parTrans" cxnId="{EA498534-8F07-4279-BAC4-5A73A94D4F88}">
      <dgm:prSet/>
      <dgm:spPr/>
      <dgm:t>
        <a:bodyPr/>
        <a:lstStyle/>
        <a:p>
          <a:endParaRPr lang="en-US"/>
        </a:p>
      </dgm:t>
    </dgm:pt>
    <dgm:pt modelId="{2C55F37C-D719-44F7-97E5-BF5A6CB6E316}" type="sibTrans" cxnId="{EA498534-8F07-4279-BAC4-5A73A94D4F88}">
      <dgm:prSet/>
      <dgm:spPr/>
      <dgm:t>
        <a:bodyPr/>
        <a:lstStyle/>
        <a:p>
          <a:endParaRPr lang="en-US"/>
        </a:p>
      </dgm:t>
    </dgm:pt>
    <dgm:pt modelId="{0E8B5F7C-3857-47AD-9921-D48826E489D7}">
      <dgm:prSet phldrT="[Text]" phldr="1"/>
      <dgm:spPr/>
      <dgm:t>
        <a:bodyPr/>
        <a:lstStyle/>
        <a:p>
          <a:endParaRPr lang="en-US" dirty="0"/>
        </a:p>
      </dgm:t>
    </dgm:pt>
    <dgm:pt modelId="{6A2A536F-76BE-4D7D-95A9-CB67026995BE}" type="parTrans" cxnId="{B73F0005-EF76-4493-9A5A-75638AE09156}">
      <dgm:prSet/>
      <dgm:spPr/>
      <dgm:t>
        <a:bodyPr/>
        <a:lstStyle/>
        <a:p>
          <a:endParaRPr lang="en-US"/>
        </a:p>
      </dgm:t>
    </dgm:pt>
    <dgm:pt modelId="{3F0DA6DF-5FC6-4582-BA29-CBFED0731D5D}" type="sibTrans" cxnId="{B73F0005-EF76-4493-9A5A-75638AE09156}">
      <dgm:prSet/>
      <dgm:spPr/>
      <dgm:t>
        <a:bodyPr/>
        <a:lstStyle/>
        <a:p>
          <a:endParaRPr lang="en-US"/>
        </a:p>
      </dgm:t>
    </dgm:pt>
    <dgm:pt modelId="{224C5D3C-F471-41AF-84A9-0376E97CD2B6}" type="pres">
      <dgm:prSet presAssocID="{664C58F5-3AD0-4998-83ED-4D6CBDE344DA}" presName="composite" presStyleCnt="0">
        <dgm:presLayoutVars>
          <dgm:chMax val="1"/>
          <dgm:dir/>
          <dgm:resizeHandles val="exact"/>
        </dgm:presLayoutVars>
      </dgm:prSet>
      <dgm:spPr/>
    </dgm:pt>
    <dgm:pt modelId="{3DB72D23-91C1-467F-A530-3F0CABEB4126}" type="pres">
      <dgm:prSet presAssocID="{958B8450-8284-474E-AA7A-C2A9FFE85975}" presName="roof" presStyleLbl="dkBgShp" presStyleIdx="0" presStyleCnt="2" custLinFactNeighborY="-50000"/>
      <dgm:spPr/>
    </dgm:pt>
    <dgm:pt modelId="{F2D62344-9FE1-48EF-8070-0B17E9AB3F67}" type="pres">
      <dgm:prSet presAssocID="{958B8450-8284-474E-AA7A-C2A9FFE85975}" presName="pillars" presStyleCnt="0"/>
      <dgm:spPr/>
    </dgm:pt>
    <dgm:pt modelId="{0BB40DE8-127F-4D61-A595-5E9A49234AC7}" type="pres">
      <dgm:prSet presAssocID="{958B8450-8284-474E-AA7A-C2A9FFE85975}" presName="pillar1" presStyleLbl="node1" presStyleIdx="0" presStyleCnt="2">
        <dgm:presLayoutVars>
          <dgm:bulletEnabled val="1"/>
        </dgm:presLayoutVars>
      </dgm:prSet>
      <dgm:spPr/>
    </dgm:pt>
    <dgm:pt modelId="{28B35438-EE1A-4639-99E8-94E466B8295A}" type="pres">
      <dgm:prSet presAssocID="{0E8B5F7C-3857-47AD-9921-D48826E489D7}" presName="pillarX" presStyleLbl="node1" presStyleIdx="1" presStyleCnt="2">
        <dgm:presLayoutVars>
          <dgm:bulletEnabled val="1"/>
        </dgm:presLayoutVars>
      </dgm:prSet>
      <dgm:spPr/>
    </dgm:pt>
    <dgm:pt modelId="{B795564E-5985-4E26-BA38-5D7F9A4F0C21}" type="pres">
      <dgm:prSet presAssocID="{958B8450-8284-474E-AA7A-C2A9FFE85975}" presName="base" presStyleLbl="dkBgShp" presStyleIdx="1" presStyleCnt="2"/>
      <dgm:spPr/>
    </dgm:pt>
  </dgm:ptLst>
  <dgm:cxnLst>
    <dgm:cxn modelId="{B73F0005-EF76-4493-9A5A-75638AE09156}" srcId="{958B8450-8284-474E-AA7A-C2A9FFE85975}" destId="{0E8B5F7C-3857-47AD-9921-D48826E489D7}" srcOrd="1" destOrd="0" parTransId="{6A2A536F-76BE-4D7D-95A9-CB67026995BE}" sibTransId="{3F0DA6DF-5FC6-4582-BA29-CBFED0731D5D}"/>
    <dgm:cxn modelId="{EA498534-8F07-4279-BAC4-5A73A94D4F88}" srcId="{958B8450-8284-474E-AA7A-C2A9FFE85975}" destId="{356D7C43-3631-4CD0-922C-E0869E860019}" srcOrd="0" destOrd="0" parTransId="{EEA16F32-CD13-4258-8615-0C1652E63939}" sibTransId="{2C55F37C-D719-44F7-97E5-BF5A6CB6E316}"/>
    <dgm:cxn modelId="{BEEFC83C-ED4D-45D3-B327-1C9FA441F2C5}" srcId="{664C58F5-3AD0-4998-83ED-4D6CBDE344DA}" destId="{958B8450-8284-474E-AA7A-C2A9FFE85975}" srcOrd="0" destOrd="0" parTransId="{8BA7B0B1-5C6B-4271-8AD3-DEABC508E2E6}" sibTransId="{0D809AC8-CECA-4297-8E5C-FDC71BDD865E}"/>
    <dgm:cxn modelId="{C282D345-E48E-45EF-A749-ADDA77AD9539}" type="presOf" srcId="{356D7C43-3631-4CD0-922C-E0869E860019}" destId="{0BB40DE8-127F-4D61-A595-5E9A49234AC7}" srcOrd="0" destOrd="0" presId="urn:microsoft.com/office/officeart/2005/8/layout/hList3"/>
    <dgm:cxn modelId="{71D64552-EC10-46FF-8A5F-974A6D67E624}" type="presOf" srcId="{958B8450-8284-474E-AA7A-C2A9FFE85975}" destId="{3DB72D23-91C1-467F-A530-3F0CABEB4126}" srcOrd="0" destOrd="0" presId="urn:microsoft.com/office/officeart/2005/8/layout/hList3"/>
    <dgm:cxn modelId="{943F4281-C72A-48A1-ACFF-1828E62112CD}" type="presOf" srcId="{664C58F5-3AD0-4998-83ED-4D6CBDE344DA}" destId="{224C5D3C-F471-41AF-84A9-0376E97CD2B6}" srcOrd="0" destOrd="0" presId="urn:microsoft.com/office/officeart/2005/8/layout/hList3"/>
    <dgm:cxn modelId="{4ED682B4-EEEA-4C1B-B3FE-5C3C340CC20F}" type="presOf" srcId="{0E8B5F7C-3857-47AD-9921-D48826E489D7}" destId="{28B35438-EE1A-4639-99E8-94E466B8295A}" srcOrd="0" destOrd="0" presId="urn:microsoft.com/office/officeart/2005/8/layout/hList3"/>
    <dgm:cxn modelId="{BF0E74DB-81C6-45AA-9E5F-4ADC7E17AF42}" type="presParOf" srcId="{224C5D3C-F471-41AF-84A9-0376E97CD2B6}" destId="{3DB72D23-91C1-467F-A530-3F0CABEB4126}" srcOrd="0" destOrd="0" presId="urn:microsoft.com/office/officeart/2005/8/layout/hList3"/>
    <dgm:cxn modelId="{D5FA203F-0B1B-4A63-BA4E-E95AFFDDD2BC}" type="presParOf" srcId="{224C5D3C-F471-41AF-84A9-0376E97CD2B6}" destId="{F2D62344-9FE1-48EF-8070-0B17E9AB3F67}" srcOrd="1" destOrd="0" presId="urn:microsoft.com/office/officeart/2005/8/layout/hList3"/>
    <dgm:cxn modelId="{AEA704ED-2740-44F9-8BCE-E0D10E59F771}" type="presParOf" srcId="{F2D62344-9FE1-48EF-8070-0B17E9AB3F67}" destId="{0BB40DE8-127F-4D61-A595-5E9A49234AC7}" srcOrd="0" destOrd="0" presId="urn:microsoft.com/office/officeart/2005/8/layout/hList3"/>
    <dgm:cxn modelId="{886C5E7F-5931-4A8B-8B28-BE9A4874990E}" type="presParOf" srcId="{F2D62344-9FE1-48EF-8070-0B17E9AB3F67}" destId="{28B35438-EE1A-4639-99E8-94E466B8295A}" srcOrd="1" destOrd="0" presId="urn:microsoft.com/office/officeart/2005/8/layout/hList3"/>
    <dgm:cxn modelId="{2C147BA1-5692-4C89-A7D0-126E68FFC4A7}" type="presParOf" srcId="{224C5D3C-F471-41AF-84A9-0376E97CD2B6}" destId="{B795564E-5985-4E26-BA38-5D7F9A4F0C21}"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6E82DCB-DD84-4F35-BB2F-1E7C7CA45C2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99ED964-718C-48F9-866B-96254834E5DA}">
      <dgm:prSet phldrT="[Text]" custT="1"/>
      <dgm:spPr/>
      <dgm:t>
        <a:bodyPr/>
        <a:lstStyle/>
        <a:p>
          <a:pPr>
            <a:lnSpc>
              <a:spcPct val="100000"/>
            </a:lnSpc>
            <a:spcAft>
              <a:spcPts val="600"/>
            </a:spcAft>
          </a:pPr>
          <a:endParaRPr lang="en-US" sz="3200" dirty="0"/>
        </a:p>
        <a:p>
          <a:pPr>
            <a:lnSpc>
              <a:spcPct val="100000"/>
            </a:lnSpc>
            <a:spcAft>
              <a:spcPts val="600"/>
            </a:spcAft>
          </a:pPr>
          <a:r>
            <a:rPr lang="en-US" sz="3200" dirty="0"/>
            <a:t>Chicago, 2006</a:t>
          </a:r>
          <a:endParaRPr lang="en-US" sz="3200" b="1" dirty="0"/>
        </a:p>
      </dgm:t>
    </dgm:pt>
    <dgm:pt modelId="{DDF9E43B-F8F5-40AE-ADAA-B91E19D7CAA9}" type="parTrans" cxnId="{6FCF8AC3-9AC5-4119-9162-D704F67D2AE4}">
      <dgm:prSet/>
      <dgm:spPr/>
      <dgm:t>
        <a:bodyPr/>
        <a:lstStyle/>
        <a:p>
          <a:endParaRPr lang="en-US"/>
        </a:p>
      </dgm:t>
    </dgm:pt>
    <dgm:pt modelId="{91053739-F566-4B39-9167-4E38B1D696EA}" type="sibTrans" cxnId="{6FCF8AC3-9AC5-4119-9162-D704F67D2AE4}">
      <dgm:prSet/>
      <dgm:spPr/>
      <dgm:t>
        <a:bodyPr/>
        <a:lstStyle/>
        <a:p>
          <a:endParaRPr lang="en-US"/>
        </a:p>
      </dgm:t>
    </dgm:pt>
    <dgm:pt modelId="{43875D2B-737B-4511-9D17-933587469396}">
      <dgm:prSet phldrT="[Text]" custT="1"/>
      <dgm:spPr/>
      <dgm:t>
        <a:bodyPr/>
        <a:lstStyle/>
        <a:p>
          <a:pPr>
            <a:buFontTx/>
            <a:buNone/>
          </a:pPr>
          <a:r>
            <a:rPr lang="en-US" sz="2000" dirty="0"/>
            <a:t>Survived three years</a:t>
          </a:r>
        </a:p>
      </dgm:t>
    </dgm:pt>
    <dgm:pt modelId="{920643C6-A0BD-4A5C-8F34-46FC17391C3C}" type="parTrans" cxnId="{83957098-73B4-47E4-A5C2-141987CBD786}">
      <dgm:prSet/>
      <dgm:spPr/>
      <dgm:t>
        <a:bodyPr/>
        <a:lstStyle/>
        <a:p>
          <a:endParaRPr lang="en-US"/>
        </a:p>
      </dgm:t>
    </dgm:pt>
    <dgm:pt modelId="{76535CDB-E22E-4053-88EC-EFC3EE9B1476}" type="sibTrans" cxnId="{83957098-73B4-47E4-A5C2-141987CBD786}">
      <dgm:prSet/>
      <dgm:spPr/>
      <dgm:t>
        <a:bodyPr/>
        <a:lstStyle/>
        <a:p>
          <a:endParaRPr lang="en-US"/>
        </a:p>
      </dgm:t>
    </dgm:pt>
    <dgm:pt modelId="{6B9FDC8F-4815-417A-BD4D-B3A0D0F1CA74}">
      <dgm:prSet phldrT="[Text]" custT="1"/>
      <dgm:spPr/>
      <dgm:t>
        <a:bodyPr/>
        <a:lstStyle/>
        <a:p>
          <a:pPr>
            <a:buFontTx/>
            <a:buNone/>
          </a:pPr>
          <a:r>
            <a:rPr lang="en-US" sz="2000" dirty="0"/>
            <a:t>Death due to non-adherence</a:t>
          </a:r>
        </a:p>
      </dgm:t>
    </dgm:pt>
    <dgm:pt modelId="{D9504568-A8C1-4C76-837F-76C807315155}" type="parTrans" cxnId="{F087CFC9-E7BD-4101-A5FB-46447C004FD7}">
      <dgm:prSet/>
      <dgm:spPr/>
      <dgm:t>
        <a:bodyPr/>
        <a:lstStyle/>
        <a:p>
          <a:endParaRPr lang="en-US"/>
        </a:p>
      </dgm:t>
    </dgm:pt>
    <dgm:pt modelId="{6C4A54D7-4B13-4A5D-BAC8-DC3124B293B9}" type="sibTrans" cxnId="{F087CFC9-E7BD-4101-A5FB-46447C004FD7}">
      <dgm:prSet/>
      <dgm:spPr/>
      <dgm:t>
        <a:bodyPr/>
        <a:lstStyle/>
        <a:p>
          <a:endParaRPr lang="en-US"/>
        </a:p>
      </dgm:t>
    </dgm:pt>
    <dgm:pt modelId="{552C80D2-B269-4F04-A140-848231B38D82}" type="pres">
      <dgm:prSet presAssocID="{F6E82DCB-DD84-4F35-BB2F-1E7C7CA45C2E}" presName="linearFlow" presStyleCnt="0">
        <dgm:presLayoutVars>
          <dgm:dir/>
          <dgm:animLvl val="lvl"/>
          <dgm:resizeHandles val="exact"/>
        </dgm:presLayoutVars>
      </dgm:prSet>
      <dgm:spPr/>
    </dgm:pt>
    <dgm:pt modelId="{C3D7A946-4674-4C74-8D9B-5BFB63068A74}" type="pres">
      <dgm:prSet presAssocID="{099ED964-718C-48F9-866B-96254834E5DA}" presName="composite" presStyleCnt="0"/>
      <dgm:spPr/>
    </dgm:pt>
    <dgm:pt modelId="{CB466F17-3AC7-4311-8FE5-40AA65D7556D}" type="pres">
      <dgm:prSet presAssocID="{099ED964-718C-48F9-866B-96254834E5DA}" presName="parentText" presStyleLbl="alignNode1" presStyleIdx="0" presStyleCnt="1">
        <dgm:presLayoutVars>
          <dgm:chMax val="1"/>
          <dgm:bulletEnabled val="1"/>
        </dgm:presLayoutVars>
      </dgm:prSet>
      <dgm:spPr/>
    </dgm:pt>
    <dgm:pt modelId="{447C4C36-E565-4D64-BD27-3CA79395BC62}" type="pres">
      <dgm:prSet presAssocID="{099ED964-718C-48F9-866B-96254834E5DA}" presName="descendantText" presStyleLbl="alignAcc1" presStyleIdx="0" presStyleCnt="1" custLinFactNeighborX="1642" custLinFactNeighborY="-29215">
        <dgm:presLayoutVars>
          <dgm:bulletEnabled val="1"/>
        </dgm:presLayoutVars>
      </dgm:prSet>
      <dgm:spPr/>
    </dgm:pt>
  </dgm:ptLst>
  <dgm:cxnLst>
    <dgm:cxn modelId="{32B98B06-5F4E-4C8F-A901-8DBFD5E94A41}" type="presOf" srcId="{43875D2B-737B-4511-9D17-933587469396}" destId="{447C4C36-E565-4D64-BD27-3CA79395BC62}" srcOrd="0" destOrd="0" presId="urn:microsoft.com/office/officeart/2005/8/layout/chevron2"/>
    <dgm:cxn modelId="{28B46E2C-E30A-4116-9BB3-BB25E0122379}" type="presOf" srcId="{099ED964-718C-48F9-866B-96254834E5DA}" destId="{CB466F17-3AC7-4311-8FE5-40AA65D7556D}" srcOrd="0" destOrd="0" presId="urn:microsoft.com/office/officeart/2005/8/layout/chevron2"/>
    <dgm:cxn modelId="{B811F33B-4E58-40F1-A3D0-7088EA099AE1}" type="presOf" srcId="{6B9FDC8F-4815-417A-BD4D-B3A0D0F1CA74}" destId="{447C4C36-E565-4D64-BD27-3CA79395BC62}" srcOrd="0" destOrd="1" presId="urn:microsoft.com/office/officeart/2005/8/layout/chevron2"/>
    <dgm:cxn modelId="{221B265B-C238-4C84-A38D-2E0194F98AE0}" type="presOf" srcId="{F6E82DCB-DD84-4F35-BB2F-1E7C7CA45C2E}" destId="{552C80D2-B269-4F04-A140-848231B38D82}" srcOrd="0" destOrd="0" presId="urn:microsoft.com/office/officeart/2005/8/layout/chevron2"/>
    <dgm:cxn modelId="{83957098-73B4-47E4-A5C2-141987CBD786}" srcId="{099ED964-718C-48F9-866B-96254834E5DA}" destId="{43875D2B-737B-4511-9D17-933587469396}" srcOrd="0" destOrd="0" parTransId="{920643C6-A0BD-4A5C-8F34-46FC17391C3C}" sibTransId="{76535CDB-E22E-4053-88EC-EFC3EE9B1476}"/>
    <dgm:cxn modelId="{6FCF8AC3-9AC5-4119-9162-D704F67D2AE4}" srcId="{F6E82DCB-DD84-4F35-BB2F-1E7C7CA45C2E}" destId="{099ED964-718C-48F9-866B-96254834E5DA}" srcOrd="0" destOrd="0" parTransId="{DDF9E43B-F8F5-40AE-ADAA-B91E19D7CAA9}" sibTransId="{91053739-F566-4B39-9167-4E38B1D696EA}"/>
    <dgm:cxn modelId="{F087CFC9-E7BD-4101-A5FB-46447C004FD7}" srcId="{099ED964-718C-48F9-866B-96254834E5DA}" destId="{6B9FDC8F-4815-417A-BD4D-B3A0D0F1CA74}" srcOrd="1" destOrd="0" parTransId="{D9504568-A8C1-4C76-837F-76C807315155}" sibTransId="{6C4A54D7-4B13-4A5D-BAC8-DC3124B293B9}"/>
    <dgm:cxn modelId="{CE65464C-DDFE-435C-A119-58FFD00FFD66}" type="presParOf" srcId="{552C80D2-B269-4F04-A140-848231B38D82}" destId="{C3D7A946-4674-4C74-8D9B-5BFB63068A74}" srcOrd="0" destOrd="0" presId="urn:microsoft.com/office/officeart/2005/8/layout/chevron2"/>
    <dgm:cxn modelId="{E5D93653-72C8-4BB1-8C85-2F3FDA1CC19B}" type="presParOf" srcId="{C3D7A946-4674-4C74-8D9B-5BFB63068A74}" destId="{CB466F17-3AC7-4311-8FE5-40AA65D7556D}" srcOrd="0" destOrd="0" presId="urn:microsoft.com/office/officeart/2005/8/layout/chevron2"/>
    <dgm:cxn modelId="{63558119-2D83-4E3B-BA44-06F28D6A3762}" type="presParOf" srcId="{C3D7A946-4674-4C74-8D9B-5BFB63068A74}" destId="{447C4C36-E565-4D64-BD27-3CA79395BC62}"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6E82DCB-DD84-4F35-BB2F-1E7C7CA45C2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99ED964-718C-48F9-866B-96254834E5DA}">
      <dgm:prSet phldrT="[Text]" custT="1"/>
      <dgm:spPr/>
      <dgm:t>
        <a:bodyPr/>
        <a:lstStyle/>
        <a:p>
          <a:pPr>
            <a:lnSpc>
              <a:spcPct val="100000"/>
            </a:lnSpc>
            <a:spcAft>
              <a:spcPts val="600"/>
            </a:spcAft>
          </a:pPr>
          <a:endParaRPr lang="en-US" sz="3200" dirty="0"/>
        </a:p>
        <a:p>
          <a:pPr>
            <a:lnSpc>
              <a:spcPct val="100000"/>
            </a:lnSpc>
            <a:spcAft>
              <a:spcPts val="600"/>
            </a:spcAft>
          </a:pPr>
          <a:r>
            <a:rPr lang="en-US" sz="3200" dirty="0"/>
            <a:t>Taiwan,  </a:t>
          </a:r>
        </a:p>
        <a:p>
          <a:pPr>
            <a:lnSpc>
              <a:spcPct val="100000"/>
            </a:lnSpc>
            <a:spcAft>
              <a:spcPts val="600"/>
            </a:spcAft>
          </a:pPr>
          <a:r>
            <a:rPr lang="en-US" sz="3200" dirty="0"/>
            <a:t>2012</a:t>
          </a:r>
          <a:endParaRPr lang="en-US" sz="3200" b="1" dirty="0"/>
        </a:p>
      </dgm:t>
    </dgm:pt>
    <dgm:pt modelId="{DDF9E43B-F8F5-40AE-ADAA-B91E19D7CAA9}" type="parTrans" cxnId="{6FCF8AC3-9AC5-4119-9162-D704F67D2AE4}">
      <dgm:prSet/>
      <dgm:spPr/>
      <dgm:t>
        <a:bodyPr/>
        <a:lstStyle/>
        <a:p>
          <a:endParaRPr lang="en-US"/>
        </a:p>
      </dgm:t>
    </dgm:pt>
    <dgm:pt modelId="{91053739-F566-4B39-9167-4E38B1D696EA}" type="sibTrans" cxnId="{6FCF8AC3-9AC5-4119-9162-D704F67D2AE4}">
      <dgm:prSet/>
      <dgm:spPr/>
      <dgm:t>
        <a:bodyPr/>
        <a:lstStyle/>
        <a:p>
          <a:endParaRPr lang="en-US"/>
        </a:p>
      </dgm:t>
    </dgm:pt>
    <dgm:pt modelId="{7E505E95-C79D-46F7-8DD1-6A334E343A65}">
      <dgm:prSet phldrT="[Text]" custT="1"/>
      <dgm:spPr/>
      <dgm:t>
        <a:bodyPr/>
        <a:lstStyle/>
        <a:p>
          <a:pPr>
            <a:buFontTx/>
            <a:buNone/>
          </a:pPr>
          <a:r>
            <a:rPr lang="en-US" sz="2000" dirty="0"/>
            <a:t>Well-functioning graft four years</a:t>
          </a:r>
        </a:p>
      </dgm:t>
    </dgm:pt>
    <dgm:pt modelId="{6BA4FE25-224C-4429-86D7-40D48B27F8E5}" type="parTrans" cxnId="{6803DA7B-A967-42A6-8615-5A14D0D20A35}">
      <dgm:prSet/>
      <dgm:spPr/>
      <dgm:t>
        <a:bodyPr/>
        <a:lstStyle/>
        <a:p>
          <a:endParaRPr lang="en-US"/>
        </a:p>
      </dgm:t>
    </dgm:pt>
    <dgm:pt modelId="{83846F1E-8F11-41AC-B722-FBB82ADC92BB}" type="sibTrans" cxnId="{6803DA7B-A967-42A6-8615-5A14D0D20A35}">
      <dgm:prSet/>
      <dgm:spPr/>
      <dgm:t>
        <a:bodyPr/>
        <a:lstStyle/>
        <a:p>
          <a:endParaRPr lang="en-US"/>
        </a:p>
      </dgm:t>
    </dgm:pt>
    <dgm:pt modelId="{61592D0C-ED96-4B29-AD24-A9E37991B0A8}">
      <dgm:prSet phldrT="[Text]" custT="1"/>
      <dgm:spPr/>
      <dgm:t>
        <a:bodyPr/>
        <a:lstStyle/>
        <a:p>
          <a:pPr>
            <a:buFontTx/>
            <a:buNone/>
          </a:pPr>
          <a:r>
            <a:rPr lang="en-US" sz="2000" dirty="0"/>
            <a:t>post transplant</a:t>
          </a:r>
        </a:p>
      </dgm:t>
    </dgm:pt>
    <dgm:pt modelId="{CF7B13FA-F6CF-4AB0-9AF4-F2329ECB877F}" type="parTrans" cxnId="{B61ED1FD-E4D4-4357-9045-A2DA3616457A}">
      <dgm:prSet/>
      <dgm:spPr/>
      <dgm:t>
        <a:bodyPr/>
        <a:lstStyle/>
        <a:p>
          <a:endParaRPr lang="en-US"/>
        </a:p>
      </dgm:t>
    </dgm:pt>
    <dgm:pt modelId="{4A910F81-16C6-4106-BC40-7E86827EE5A5}" type="sibTrans" cxnId="{B61ED1FD-E4D4-4357-9045-A2DA3616457A}">
      <dgm:prSet/>
      <dgm:spPr/>
      <dgm:t>
        <a:bodyPr/>
        <a:lstStyle/>
        <a:p>
          <a:endParaRPr lang="en-US"/>
        </a:p>
      </dgm:t>
    </dgm:pt>
    <dgm:pt modelId="{552C80D2-B269-4F04-A140-848231B38D82}" type="pres">
      <dgm:prSet presAssocID="{F6E82DCB-DD84-4F35-BB2F-1E7C7CA45C2E}" presName="linearFlow" presStyleCnt="0">
        <dgm:presLayoutVars>
          <dgm:dir/>
          <dgm:animLvl val="lvl"/>
          <dgm:resizeHandles val="exact"/>
        </dgm:presLayoutVars>
      </dgm:prSet>
      <dgm:spPr/>
    </dgm:pt>
    <dgm:pt modelId="{C3D7A946-4674-4C74-8D9B-5BFB63068A74}" type="pres">
      <dgm:prSet presAssocID="{099ED964-718C-48F9-866B-96254834E5DA}" presName="composite" presStyleCnt="0"/>
      <dgm:spPr/>
    </dgm:pt>
    <dgm:pt modelId="{CB466F17-3AC7-4311-8FE5-40AA65D7556D}" type="pres">
      <dgm:prSet presAssocID="{099ED964-718C-48F9-866B-96254834E5DA}" presName="parentText" presStyleLbl="alignNode1" presStyleIdx="0" presStyleCnt="1">
        <dgm:presLayoutVars>
          <dgm:chMax val="1"/>
          <dgm:bulletEnabled val="1"/>
        </dgm:presLayoutVars>
      </dgm:prSet>
      <dgm:spPr/>
    </dgm:pt>
    <dgm:pt modelId="{447C4C36-E565-4D64-BD27-3CA79395BC62}" type="pres">
      <dgm:prSet presAssocID="{099ED964-718C-48F9-866B-96254834E5DA}" presName="descendantText" presStyleLbl="alignAcc1" presStyleIdx="0" presStyleCnt="1">
        <dgm:presLayoutVars>
          <dgm:bulletEnabled val="1"/>
        </dgm:presLayoutVars>
      </dgm:prSet>
      <dgm:spPr/>
    </dgm:pt>
  </dgm:ptLst>
  <dgm:cxnLst>
    <dgm:cxn modelId="{BD742D1F-0D99-4E79-9838-84BE580386DE}" type="presOf" srcId="{61592D0C-ED96-4B29-AD24-A9E37991B0A8}" destId="{447C4C36-E565-4D64-BD27-3CA79395BC62}" srcOrd="0" destOrd="1" presId="urn:microsoft.com/office/officeart/2005/8/layout/chevron2"/>
    <dgm:cxn modelId="{28B46E2C-E30A-4116-9BB3-BB25E0122379}" type="presOf" srcId="{099ED964-718C-48F9-866B-96254834E5DA}" destId="{CB466F17-3AC7-4311-8FE5-40AA65D7556D}" srcOrd="0" destOrd="0" presId="urn:microsoft.com/office/officeart/2005/8/layout/chevron2"/>
    <dgm:cxn modelId="{221B265B-C238-4C84-A38D-2E0194F98AE0}" type="presOf" srcId="{F6E82DCB-DD84-4F35-BB2F-1E7C7CA45C2E}" destId="{552C80D2-B269-4F04-A140-848231B38D82}" srcOrd="0" destOrd="0" presId="urn:microsoft.com/office/officeart/2005/8/layout/chevron2"/>
    <dgm:cxn modelId="{6803DA7B-A967-42A6-8615-5A14D0D20A35}" srcId="{099ED964-718C-48F9-866B-96254834E5DA}" destId="{7E505E95-C79D-46F7-8DD1-6A334E343A65}" srcOrd="0" destOrd="0" parTransId="{6BA4FE25-224C-4429-86D7-40D48B27F8E5}" sibTransId="{83846F1E-8F11-41AC-B722-FBB82ADC92BB}"/>
    <dgm:cxn modelId="{6FCF8AC3-9AC5-4119-9162-D704F67D2AE4}" srcId="{F6E82DCB-DD84-4F35-BB2F-1E7C7CA45C2E}" destId="{099ED964-718C-48F9-866B-96254834E5DA}" srcOrd="0" destOrd="0" parTransId="{DDF9E43B-F8F5-40AE-ADAA-B91E19D7CAA9}" sibTransId="{91053739-F566-4B39-9167-4E38B1D696EA}"/>
    <dgm:cxn modelId="{2AB409E6-35BF-4927-A10C-EB09ECAA7A1B}" type="presOf" srcId="{7E505E95-C79D-46F7-8DD1-6A334E343A65}" destId="{447C4C36-E565-4D64-BD27-3CA79395BC62}" srcOrd="0" destOrd="0" presId="urn:microsoft.com/office/officeart/2005/8/layout/chevron2"/>
    <dgm:cxn modelId="{B61ED1FD-E4D4-4357-9045-A2DA3616457A}" srcId="{099ED964-718C-48F9-866B-96254834E5DA}" destId="{61592D0C-ED96-4B29-AD24-A9E37991B0A8}" srcOrd="1" destOrd="0" parTransId="{CF7B13FA-F6CF-4AB0-9AF4-F2329ECB877F}" sibTransId="{4A910F81-16C6-4106-BC40-7E86827EE5A5}"/>
    <dgm:cxn modelId="{CE65464C-DDFE-435C-A119-58FFD00FFD66}" type="presParOf" srcId="{552C80D2-B269-4F04-A140-848231B38D82}" destId="{C3D7A946-4674-4C74-8D9B-5BFB63068A74}" srcOrd="0" destOrd="0" presId="urn:microsoft.com/office/officeart/2005/8/layout/chevron2"/>
    <dgm:cxn modelId="{E5D93653-72C8-4BB1-8C85-2F3FDA1CC19B}" type="presParOf" srcId="{C3D7A946-4674-4C74-8D9B-5BFB63068A74}" destId="{CB466F17-3AC7-4311-8FE5-40AA65D7556D}" srcOrd="0" destOrd="0" presId="urn:microsoft.com/office/officeart/2005/8/layout/chevron2"/>
    <dgm:cxn modelId="{63558119-2D83-4E3B-BA44-06F28D6A3762}" type="presParOf" srcId="{C3D7A946-4674-4C74-8D9B-5BFB63068A74}" destId="{447C4C36-E565-4D64-BD27-3CA79395BC62}" srcOrd="1" destOrd="0" presId="urn:microsoft.com/office/officeart/2005/8/layout/chevron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E82DCB-DD84-4F35-BB2F-1E7C7CA45C2E}"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099ED964-718C-48F9-866B-96254834E5DA}">
      <dgm:prSet phldrT="[Text]" custT="1"/>
      <dgm:spPr/>
      <dgm:t>
        <a:bodyPr/>
        <a:lstStyle/>
        <a:p>
          <a:pPr>
            <a:lnSpc>
              <a:spcPct val="100000"/>
            </a:lnSpc>
            <a:spcAft>
              <a:spcPts val="600"/>
            </a:spcAft>
          </a:pPr>
          <a:r>
            <a:rPr lang="en-US" sz="1800" dirty="0"/>
            <a:t>Taiwan,  2012</a:t>
          </a:r>
          <a:endParaRPr lang="en-US" sz="1800" b="1" dirty="0"/>
        </a:p>
      </dgm:t>
    </dgm:pt>
    <dgm:pt modelId="{DDF9E43B-F8F5-40AE-ADAA-B91E19D7CAA9}" type="parTrans" cxnId="{6FCF8AC3-9AC5-4119-9162-D704F67D2AE4}">
      <dgm:prSet/>
      <dgm:spPr/>
      <dgm:t>
        <a:bodyPr/>
        <a:lstStyle/>
        <a:p>
          <a:endParaRPr lang="en-US"/>
        </a:p>
      </dgm:t>
    </dgm:pt>
    <dgm:pt modelId="{91053739-F566-4B39-9167-4E38B1D696EA}" type="sibTrans" cxnId="{6FCF8AC3-9AC5-4119-9162-D704F67D2AE4}">
      <dgm:prSet/>
      <dgm:spPr/>
      <dgm:t>
        <a:bodyPr/>
        <a:lstStyle/>
        <a:p>
          <a:endParaRPr lang="en-US"/>
        </a:p>
      </dgm:t>
    </dgm:pt>
    <dgm:pt modelId="{7E505E95-C79D-46F7-8DD1-6A334E343A65}">
      <dgm:prSet phldrT="[Text]" custT="1"/>
      <dgm:spPr/>
      <dgm:t>
        <a:bodyPr/>
        <a:lstStyle/>
        <a:p>
          <a:pPr>
            <a:buFontTx/>
            <a:buNone/>
          </a:pPr>
          <a:r>
            <a:rPr lang="en-US" sz="1600" dirty="0"/>
            <a:t>Well-functioning graft four</a:t>
          </a:r>
        </a:p>
      </dgm:t>
    </dgm:pt>
    <dgm:pt modelId="{6BA4FE25-224C-4429-86D7-40D48B27F8E5}" type="parTrans" cxnId="{6803DA7B-A967-42A6-8615-5A14D0D20A35}">
      <dgm:prSet/>
      <dgm:spPr/>
      <dgm:t>
        <a:bodyPr/>
        <a:lstStyle/>
        <a:p>
          <a:endParaRPr lang="en-US"/>
        </a:p>
      </dgm:t>
    </dgm:pt>
    <dgm:pt modelId="{83846F1E-8F11-41AC-B722-FBB82ADC92BB}" type="sibTrans" cxnId="{6803DA7B-A967-42A6-8615-5A14D0D20A35}">
      <dgm:prSet/>
      <dgm:spPr/>
      <dgm:t>
        <a:bodyPr/>
        <a:lstStyle/>
        <a:p>
          <a:endParaRPr lang="en-US"/>
        </a:p>
      </dgm:t>
    </dgm:pt>
    <dgm:pt modelId="{FB64EDCA-E549-4AEB-90DB-D0F2FD30F15F}">
      <dgm:prSet phldrT="[Text]" custT="1"/>
      <dgm:spPr/>
      <dgm:t>
        <a:bodyPr/>
        <a:lstStyle/>
        <a:p>
          <a:pPr>
            <a:buFontTx/>
            <a:buNone/>
          </a:pPr>
          <a:r>
            <a:rPr lang="en-US" sz="1600" dirty="0"/>
            <a:t>years-post transplant</a:t>
          </a:r>
        </a:p>
      </dgm:t>
    </dgm:pt>
    <dgm:pt modelId="{C89EAA69-252F-4AAD-9EF6-1756EB8FF990}" type="parTrans" cxnId="{ABECCC56-9E20-4CF6-BF4D-8F6962BCA908}">
      <dgm:prSet/>
      <dgm:spPr/>
      <dgm:t>
        <a:bodyPr/>
        <a:lstStyle/>
        <a:p>
          <a:endParaRPr lang="en-US"/>
        </a:p>
      </dgm:t>
    </dgm:pt>
    <dgm:pt modelId="{292E867E-27CB-4069-AF6B-970522CFD519}" type="sibTrans" cxnId="{ABECCC56-9E20-4CF6-BF4D-8F6962BCA908}">
      <dgm:prSet/>
      <dgm:spPr/>
      <dgm:t>
        <a:bodyPr/>
        <a:lstStyle/>
        <a:p>
          <a:endParaRPr lang="en-US"/>
        </a:p>
      </dgm:t>
    </dgm:pt>
    <dgm:pt modelId="{552C80D2-B269-4F04-A140-848231B38D82}" type="pres">
      <dgm:prSet presAssocID="{F6E82DCB-DD84-4F35-BB2F-1E7C7CA45C2E}" presName="linearFlow" presStyleCnt="0">
        <dgm:presLayoutVars>
          <dgm:dir/>
          <dgm:animLvl val="lvl"/>
          <dgm:resizeHandles val="exact"/>
        </dgm:presLayoutVars>
      </dgm:prSet>
      <dgm:spPr/>
    </dgm:pt>
    <dgm:pt modelId="{C3D7A946-4674-4C74-8D9B-5BFB63068A74}" type="pres">
      <dgm:prSet presAssocID="{099ED964-718C-48F9-866B-96254834E5DA}" presName="composite" presStyleCnt="0"/>
      <dgm:spPr/>
    </dgm:pt>
    <dgm:pt modelId="{CB466F17-3AC7-4311-8FE5-40AA65D7556D}" type="pres">
      <dgm:prSet presAssocID="{099ED964-718C-48F9-866B-96254834E5DA}" presName="parentText" presStyleLbl="alignNode1" presStyleIdx="0" presStyleCnt="1">
        <dgm:presLayoutVars>
          <dgm:chMax val="1"/>
          <dgm:bulletEnabled val="1"/>
        </dgm:presLayoutVars>
      </dgm:prSet>
      <dgm:spPr/>
    </dgm:pt>
    <dgm:pt modelId="{447C4C36-E565-4D64-BD27-3CA79395BC62}" type="pres">
      <dgm:prSet presAssocID="{099ED964-718C-48F9-866B-96254834E5DA}" presName="descendantText" presStyleLbl="alignAcc1" presStyleIdx="0" presStyleCnt="1">
        <dgm:presLayoutVars>
          <dgm:bulletEnabled val="1"/>
        </dgm:presLayoutVars>
      </dgm:prSet>
      <dgm:spPr/>
    </dgm:pt>
  </dgm:ptLst>
  <dgm:cxnLst>
    <dgm:cxn modelId="{28B46E2C-E30A-4116-9BB3-BB25E0122379}" type="presOf" srcId="{099ED964-718C-48F9-866B-96254834E5DA}" destId="{CB466F17-3AC7-4311-8FE5-40AA65D7556D}" srcOrd="0" destOrd="0" presId="urn:microsoft.com/office/officeart/2005/8/layout/chevron2"/>
    <dgm:cxn modelId="{221B265B-C238-4C84-A38D-2E0194F98AE0}" type="presOf" srcId="{F6E82DCB-DD84-4F35-BB2F-1E7C7CA45C2E}" destId="{552C80D2-B269-4F04-A140-848231B38D82}" srcOrd="0" destOrd="0" presId="urn:microsoft.com/office/officeart/2005/8/layout/chevron2"/>
    <dgm:cxn modelId="{ABECCC56-9E20-4CF6-BF4D-8F6962BCA908}" srcId="{099ED964-718C-48F9-866B-96254834E5DA}" destId="{FB64EDCA-E549-4AEB-90DB-D0F2FD30F15F}" srcOrd="1" destOrd="0" parTransId="{C89EAA69-252F-4AAD-9EF6-1756EB8FF990}" sibTransId="{292E867E-27CB-4069-AF6B-970522CFD519}"/>
    <dgm:cxn modelId="{6803DA7B-A967-42A6-8615-5A14D0D20A35}" srcId="{099ED964-718C-48F9-866B-96254834E5DA}" destId="{7E505E95-C79D-46F7-8DD1-6A334E343A65}" srcOrd="0" destOrd="0" parTransId="{6BA4FE25-224C-4429-86D7-40D48B27F8E5}" sibTransId="{83846F1E-8F11-41AC-B722-FBB82ADC92BB}"/>
    <dgm:cxn modelId="{5D2DB586-0D7A-4F65-BDC3-1D879ED11F2F}" type="presOf" srcId="{FB64EDCA-E549-4AEB-90DB-D0F2FD30F15F}" destId="{447C4C36-E565-4D64-BD27-3CA79395BC62}" srcOrd="0" destOrd="1" presId="urn:microsoft.com/office/officeart/2005/8/layout/chevron2"/>
    <dgm:cxn modelId="{6FCF8AC3-9AC5-4119-9162-D704F67D2AE4}" srcId="{F6E82DCB-DD84-4F35-BB2F-1E7C7CA45C2E}" destId="{099ED964-718C-48F9-866B-96254834E5DA}" srcOrd="0" destOrd="0" parTransId="{DDF9E43B-F8F5-40AE-ADAA-B91E19D7CAA9}" sibTransId="{91053739-F566-4B39-9167-4E38B1D696EA}"/>
    <dgm:cxn modelId="{2AB409E6-35BF-4927-A10C-EB09ECAA7A1B}" type="presOf" srcId="{7E505E95-C79D-46F7-8DD1-6A334E343A65}" destId="{447C4C36-E565-4D64-BD27-3CA79395BC62}" srcOrd="0" destOrd="0" presId="urn:microsoft.com/office/officeart/2005/8/layout/chevron2"/>
    <dgm:cxn modelId="{CE65464C-DDFE-435C-A119-58FFD00FFD66}" type="presParOf" srcId="{552C80D2-B269-4F04-A140-848231B38D82}" destId="{C3D7A946-4674-4C74-8D9B-5BFB63068A74}" srcOrd="0" destOrd="0" presId="urn:microsoft.com/office/officeart/2005/8/layout/chevron2"/>
    <dgm:cxn modelId="{E5D93653-72C8-4BB1-8C85-2F3FDA1CC19B}" type="presParOf" srcId="{C3D7A946-4674-4C74-8D9B-5BFB63068A74}" destId="{CB466F17-3AC7-4311-8FE5-40AA65D7556D}" srcOrd="0" destOrd="0" presId="urn:microsoft.com/office/officeart/2005/8/layout/chevron2"/>
    <dgm:cxn modelId="{63558119-2D83-4E3B-BA44-06F28D6A3762}" type="presParOf" srcId="{C3D7A946-4674-4C74-8D9B-5BFB63068A74}" destId="{447C4C36-E565-4D64-BD27-3CA79395BC62}"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E5DC3-299D-48A4-9BFC-3C8DD8641CBC}">
      <dsp:nvSpPr>
        <dsp:cNvPr id="0" name=""/>
        <dsp:cNvSpPr/>
      </dsp:nvSpPr>
      <dsp:spPr>
        <a:xfrm rot="5400000">
          <a:off x="-196767" y="199415"/>
          <a:ext cx="1311785" cy="91824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Kidney disease</a:t>
          </a:r>
        </a:p>
      </dsp:txBody>
      <dsp:txXfrm rot="-5400000">
        <a:off x="2" y="461772"/>
        <a:ext cx="918249" cy="393536"/>
      </dsp:txXfrm>
    </dsp:sp>
    <dsp:sp modelId="{5EAF4AC0-8E7A-43C6-BEF4-86E5F780D45C}">
      <dsp:nvSpPr>
        <dsp:cNvPr id="0" name=""/>
        <dsp:cNvSpPr/>
      </dsp:nvSpPr>
      <dsp:spPr>
        <a:xfrm rot="5400000">
          <a:off x="3643729" y="-2722832"/>
          <a:ext cx="852660" cy="630362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Direct effects of HIV</a:t>
          </a:r>
        </a:p>
        <a:p>
          <a:pPr marL="114300" lvl="1" indent="-114300" algn="l" defTabSz="533400">
            <a:lnSpc>
              <a:spcPct val="90000"/>
            </a:lnSpc>
            <a:spcBef>
              <a:spcPct val="0"/>
            </a:spcBef>
            <a:spcAft>
              <a:spcPct val="15000"/>
            </a:spcAft>
            <a:buChar char="•"/>
          </a:pPr>
          <a:r>
            <a:rPr lang="en-US" sz="1200" kern="1200" dirty="0"/>
            <a:t>Older antiretrovirals (TDF)</a:t>
          </a:r>
        </a:p>
      </dsp:txBody>
      <dsp:txXfrm rot="-5400000">
        <a:off x="918250" y="44270"/>
        <a:ext cx="6261997" cy="769414"/>
      </dsp:txXfrm>
    </dsp:sp>
    <dsp:sp modelId="{CB466F17-3AC7-4311-8FE5-40AA65D7556D}">
      <dsp:nvSpPr>
        <dsp:cNvPr id="0" name=""/>
        <dsp:cNvSpPr/>
      </dsp:nvSpPr>
      <dsp:spPr>
        <a:xfrm rot="5400000">
          <a:off x="-196767" y="1365248"/>
          <a:ext cx="1311785" cy="91824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Liver disease</a:t>
          </a:r>
        </a:p>
      </dsp:txBody>
      <dsp:txXfrm rot="-5400000">
        <a:off x="2" y="1627605"/>
        <a:ext cx="918249" cy="393536"/>
      </dsp:txXfrm>
    </dsp:sp>
    <dsp:sp modelId="{447C4C36-E565-4D64-BD27-3CA79395BC62}">
      <dsp:nvSpPr>
        <dsp:cNvPr id="0" name=""/>
        <dsp:cNvSpPr/>
      </dsp:nvSpPr>
      <dsp:spPr>
        <a:xfrm rot="5400000">
          <a:off x="3643729" y="-1556998"/>
          <a:ext cx="852660" cy="630362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Hepatitis B/C</a:t>
          </a:r>
        </a:p>
        <a:p>
          <a:pPr marL="114300" lvl="1" indent="-114300" algn="l" defTabSz="533400">
            <a:lnSpc>
              <a:spcPct val="90000"/>
            </a:lnSpc>
            <a:spcBef>
              <a:spcPct val="0"/>
            </a:spcBef>
            <a:spcAft>
              <a:spcPct val="15000"/>
            </a:spcAft>
            <a:buChar char="•"/>
          </a:pPr>
          <a:r>
            <a:rPr lang="en-US" sz="1200" kern="1200" dirty="0"/>
            <a:t>Alcohol</a:t>
          </a:r>
        </a:p>
        <a:p>
          <a:pPr marL="114300" lvl="1" indent="-114300" algn="l" defTabSz="533400">
            <a:lnSpc>
              <a:spcPct val="90000"/>
            </a:lnSpc>
            <a:spcBef>
              <a:spcPct val="0"/>
            </a:spcBef>
            <a:spcAft>
              <a:spcPct val="15000"/>
            </a:spcAft>
            <a:buChar char="•"/>
          </a:pPr>
          <a:r>
            <a:rPr lang="en-US" sz="1200" kern="1200" dirty="0"/>
            <a:t>Older antiretrovirals</a:t>
          </a:r>
        </a:p>
      </dsp:txBody>
      <dsp:txXfrm rot="-5400000">
        <a:off x="918250" y="1210104"/>
        <a:ext cx="6261997" cy="769414"/>
      </dsp:txXfrm>
    </dsp:sp>
    <dsp:sp modelId="{7C2204C6-CEFF-4BE3-BF35-B6BA12AAC7FE}">
      <dsp:nvSpPr>
        <dsp:cNvPr id="0" name=""/>
        <dsp:cNvSpPr/>
      </dsp:nvSpPr>
      <dsp:spPr>
        <a:xfrm rot="5400000">
          <a:off x="-196767" y="2531082"/>
          <a:ext cx="1311785" cy="91824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Cardiac disease</a:t>
          </a:r>
        </a:p>
      </dsp:txBody>
      <dsp:txXfrm rot="-5400000">
        <a:off x="2" y="2793439"/>
        <a:ext cx="918249" cy="393536"/>
      </dsp:txXfrm>
    </dsp:sp>
    <dsp:sp modelId="{F710CB62-62E8-4C3B-9BD6-A35CE176846A}">
      <dsp:nvSpPr>
        <dsp:cNvPr id="0" name=""/>
        <dsp:cNvSpPr/>
      </dsp:nvSpPr>
      <dsp:spPr>
        <a:xfrm rot="5400000">
          <a:off x="3643729" y="-391165"/>
          <a:ext cx="852660" cy="630362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Direct effects of HIV</a:t>
          </a:r>
        </a:p>
        <a:p>
          <a:pPr marL="114300" lvl="1" indent="-114300" algn="l" defTabSz="533400">
            <a:lnSpc>
              <a:spcPct val="90000"/>
            </a:lnSpc>
            <a:spcBef>
              <a:spcPct val="0"/>
            </a:spcBef>
            <a:spcAft>
              <a:spcPct val="15000"/>
            </a:spcAft>
            <a:buChar char="•"/>
          </a:pPr>
          <a:r>
            <a:rPr lang="en-US" sz="1200" kern="1200" dirty="0" err="1"/>
            <a:t>Inflammation→increased</a:t>
          </a:r>
          <a:r>
            <a:rPr lang="en-US" sz="1200" kern="1200" dirty="0"/>
            <a:t> risk of myocardial infarction</a:t>
          </a:r>
        </a:p>
        <a:p>
          <a:pPr marL="114300" lvl="1" indent="-114300" algn="l" defTabSz="533400">
            <a:lnSpc>
              <a:spcPct val="90000"/>
            </a:lnSpc>
            <a:spcBef>
              <a:spcPct val="0"/>
            </a:spcBef>
            <a:spcAft>
              <a:spcPct val="15000"/>
            </a:spcAft>
            <a:buChar char="•"/>
          </a:pPr>
          <a:r>
            <a:rPr lang="en-US" sz="1200" kern="1200" dirty="0"/>
            <a:t>Smoking</a:t>
          </a:r>
        </a:p>
        <a:p>
          <a:pPr marL="114300" lvl="1" indent="-114300" algn="l" defTabSz="533400">
            <a:lnSpc>
              <a:spcPct val="90000"/>
            </a:lnSpc>
            <a:spcBef>
              <a:spcPct val="0"/>
            </a:spcBef>
            <a:spcAft>
              <a:spcPct val="15000"/>
            </a:spcAft>
            <a:buChar char="•"/>
          </a:pPr>
          <a:r>
            <a:rPr lang="en-US" sz="1200" kern="1200" dirty="0"/>
            <a:t>Abacavir</a:t>
          </a:r>
        </a:p>
      </dsp:txBody>
      <dsp:txXfrm rot="-5400000">
        <a:off x="918250" y="2375937"/>
        <a:ext cx="6261997" cy="769414"/>
      </dsp:txXfrm>
    </dsp:sp>
    <dsp:sp modelId="{052F7B57-F8A7-4C07-AE0A-0DD4B30007A5}">
      <dsp:nvSpPr>
        <dsp:cNvPr id="0" name=""/>
        <dsp:cNvSpPr/>
      </dsp:nvSpPr>
      <dsp:spPr>
        <a:xfrm rot="5400000">
          <a:off x="-196767" y="3696915"/>
          <a:ext cx="1311785" cy="918249"/>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Lung disease</a:t>
          </a:r>
        </a:p>
      </dsp:txBody>
      <dsp:txXfrm rot="-5400000">
        <a:off x="2" y="3959272"/>
        <a:ext cx="918249" cy="393536"/>
      </dsp:txXfrm>
    </dsp:sp>
    <dsp:sp modelId="{9C222391-37F0-468D-8A0E-080DE6A8246B}">
      <dsp:nvSpPr>
        <dsp:cNvPr id="0" name=""/>
        <dsp:cNvSpPr/>
      </dsp:nvSpPr>
      <dsp:spPr>
        <a:xfrm rot="5400000">
          <a:off x="3643729" y="774667"/>
          <a:ext cx="852660" cy="6303620"/>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a:t>HIV-associated pulmonary hypertension</a:t>
          </a:r>
          <a:endParaRPr lang="en-US" sz="1200" kern="1200" dirty="0"/>
        </a:p>
        <a:p>
          <a:pPr marL="114300" lvl="1" indent="-114300" algn="l" defTabSz="533400">
            <a:lnSpc>
              <a:spcPct val="90000"/>
            </a:lnSpc>
            <a:spcBef>
              <a:spcPct val="0"/>
            </a:spcBef>
            <a:spcAft>
              <a:spcPct val="15000"/>
            </a:spcAft>
            <a:buChar char="•"/>
          </a:pPr>
          <a:r>
            <a:rPr lang="en-US" sz="1200" kern="1200"/>
            <a:t>Smoking</a:t>
          </a:r>
          <a:endParaRPr lang="en-US" sz="1200" kern="1200" dirty="0"/>
        </a:p>
        <a:p>
          <a:pPr marL="114300" lvl="1" indent="-114300" algn="l" defTabSz="533400">
            <a:lnSpc>
              <a:spcPct val="90000"/>
            </a:lnSpc>
            <a:spcBef>
              <a:spcPct val="0"/>
            </a:spcBef>
            <a:spcAft>
              <a:spcPct val="15000"/>
            </a:spcAft>
            <a:buChar char="•"/>
          </a:pPr>
          <a:r>
            <a:rPr lang="en-US" sz="1200" kern="1200" dirty="0"/>
            <a:t>Prior infection (pneumocystis)</a:t>
          </a:r>
        </a:p>
        <a:p>
          <a:pPr marL="114300" lvl="1" indent="-114300" algn="l" defTabSz="533400">
            <a:lnSpc>
              <a:spcPct val="90000"/>
            </a:lnSpc>
            <a:spcBef>
              <a:spcPct val="0"/>
            </a:spcBef>
            <a:spcAft>
              <a:spcPct val="15000"/>
            </a:spcAft>
            <a:buChar char="•"/>
          </a:pPr>
          <a:r>
            <a:rPr lang="en-US" sz="1200" kern="1200"/>
            <a:t>Independent effect of HIV?</a:t>
          </a:r>
          <a:endParaRPr lang="en-US" sz="1200" kern="1200" dirty="0"/>
        </a:p>
      </dsp:txBody>
      <dsp:txXfrm rot="-5400000">
        <a:off x="918250" y="3541770"/>
        <a:ext cx="6261997" cy="7694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C02F3-F149-4DC8-ADBD-742FA0C06F5C}">
      <dsp:nvSpPr>
        <dsp:cNvPr id="0" name=""/>
        <dsp:cNvSpPr/>
      </dsp:nvSpPr>
      <dsp:spPr>
        <a:xfrm>
          <a:off x="2204663" y="1510"/>
          <a:ext cx="1562945" cy="781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Prior infection </a:t>
          </a:r>
        </a:p>
      </dsp:txBody>
      <dsp:txXfrm>
        <a:off x="2227552" y="24399"/>
        <a:ext cx="1517167" cy="735694"/>
      </dsp:txXfrm>
    </dsp:sp>
    <dsp:sp modelId="{B4AFF5DE-AA00-4BA8-8318-A5A83DDC6111}">
      <dsp:nvSpPr>
        <dsp:cNvPr id="0" name=""/>
        <dsp:cNvSpPr/>
      </dsp:nvSpPr>
      <dsp:spPr>
        <a:xfrm>
          <a:off x="2360957" y="782982"/>
          <a:ext cx="156294" cy="586104"/>
        </a:xfrm>
        <a:custGeom>
          <a:avLst/>
          <a:gdLst/>
          <a:ahLst/>
          <a:cxnLst/>
          <a:rect l="0" t="0" r="0" b="0"/>
          <a:pathLst>
            <a:path>
              <a:moveTo>
                <a:pt x="0" y="0"/>
              </a:moveTo>
              <a:lnTo>
                <a:pt x="0" y="586104"/>
              </a:lnTo>
              <a:lnTo>
                <a:pt x="156294" y="5861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03D271-4E90-49A2-86EA-3A0E08873D8B}">
      <dsp:nvSpPr>
        <dsp:cNvPr id="0" name=""/>
        <dsp:cNvSpPr/>
      </dsp:nvSpPr>
      <dsp:spPr>
        <a:xfrm>
          <a:off x="2517252" y="978351"/>
          <a:ext cx="1250356" cy="7814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Opportunistic</a:t>
          </a:r>
        </a:p>
      </dsp:txBody>
      <dsp:txXfrm>
        <a:off x="2540141" y="1001240"/>
        <a:ext cx="1204578" cy="735694"/>
      </dsp:txXfrm>
    </dsp:sp>
    <dsp:sp modelId="{39A0B8C3-6A54-4DFC-B389-CF54E7F58A88}">
      <dsp:nvSpPr>
        <dsp:cNvPr id="0" name=""/>
        <dsp:cNvSpPr/>
      </dsp:nvSpPr>
      <dsp:spPr>
        <a:xfrm>
          <a:off x="2360957" y="782982"/>
          <a:ext cx="156294" cy="1562945"/>
        </a:xfrm>
        <a:custGeom>
          <a:avLst/>
          <a:gdLst/>
          <a:ahLst/>
          <a:cxnLst/>
          <a:rect l="0" t="0" r="0" b="0"/>
          <a:pathLst>
            <a:path>
              <a:moveTo>
                <a:pt x="0" y="0"/>
              </a:moveTo>
              <a:lnTo>
                <a:pt x="0" y="1562945"/>
              </a:lnTo>
              <a:lnTo>
                <a:pt x="156294" y="1562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0F3D93-23D4-4017-BF6F-557DA97E539C}">
      <dsp:nvSpPr>
        <dsp:cNvPr id="0" name=""/>
        <dsp:cNvSpPr/>
      </dsp:nvSpPr>
      <dsp:spPr>
        <a:xfrm>
          <a:off x="2517252" y="1955192"/>
          <a:ext cx="1250356" cy="7814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Non-opportunistic</a:t>
          </a:r>
        </a:p>
      </dsp:txBody>
      <dsp:txXfrm>
        <a:off x="2540141" y="1978081"/>
        <a:ext cx="1204578" cy="735694"/>
      </dsp:txXfrm>
    </dsp:sp>
    <dsp:sp modelId="{1D2B1717-A50E-466F-BC33-B9FE8117C20E}">
      <dsp:nvSpPr>
        <dsp:cNvPr id="0" name=""/>
        <dsp:cNvSpPr/>
      </dsp:nvSpPr>
      <dsp:spPr>
        <a:xfrm>
          <a:off x="4158345" y="1510"/>
          <a:ext cx="1562945" cy="781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CD4+ lymphocyte count</a:t>
          </a:r>
        </a:p>
      </dsp:txBody>
      <dsp:txXfrm>
        <a:off x="4181234" y="24399"/>
        <a:ext cx="1517167" cy="735694"/>
      </dsp:txXfrm>
    </dsp:sp>
    <dsp:sp modelId="{FA427B3D-E099-4C43-86CF-8304A98ACC9F}">
      <dsp:nvSpPr>
        <dsp:cNvPr id="0" name=""/>
        <dsp:cNvSpPr/>
      </dsp:nvSpPr>
      <dsp:spPr>
        <a:xfrm>
          <a:off x="4314639" y="782982"/>
          <a:ext cx="156294" cy="586104"/>
        </a:xfrm>
        <a:custGeom>
          <a:avLst/>
          <a:gdLst/>
          <a:ahLst/>
          <a:cxnLst/>
          <a:rect l="0" t="0" r="0" b="0"/>
          <a:pathLst>
            <a:path>
              <a:moveTo>
                <a:pt x="0" y="0"/>
              </a:moveTo>
              <a:lnTo>
                <a:pt x="0" y="586104"/>
              </a:lnTo>
              <a:lnTo>
                <a:pt x="156294" y="5861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2D4AA0-A610-4119-A4A9-230926C5DAFC}">
      <dsp:nvSpPr>
        <dsp:cNvPr id="0" name=""/>
        <dsp:cNvSpPr/>
      </dsp:nvSpPr>
      <dsp:spPr>
        <a:xfrm>
          <a:off x="4470934" y="978351"/>
          <a:ext cx="1250356" cy="7814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Current</a:t>
          </a:r>
        </a:p>
      </dsp:txBody>
      <dsp:txXfrm>
        <a:off x="4493823" y="1001240"/>
        <a:ext cx="1204578" cy="735694"/>
      </dsp:txXfrm>
    </dsp:sp>
    <dsp:sp modelId="{809A0B43-B7F0-4625-8AD8-66CF85C1786C}">
      <dsp:nvSpPr>
        <dsp:cNvPr id="0" name=""/>
        <dsp:cNvSpPr/>
      </dsp:nvSpPr>
      <dsp:spPr>
        <a:xfrm>
          <a:off x="4314639" y="782982"/>
          <a:ext cx="156294" cy="1562945"/>
        </a:xfrm>
        <a:custGeom>
          <a:avLst/>
          <a:gdLst/>
          <a:ahLst/>
          <a:cxnLst/>
          <a:rect l="0" t="0" r="0" b="0"/>
          <a:pathLst>
            <a:path>
              <a:moveTo>
                <a:pt x="0" y="0"/>
              </a:moveTo>
              <a:lnTo>
                <a:pt x="0" y="1562945"/>
              </a:lnTo>
              <a:lnTo>
                <a:pt x="156294" y="1562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483342E-9D3C-45D8-92DE-E9CA29FCA9F0}">
      <dsp:nvSpPr>
        <dsp:cNvPr id="0" name=""/>
        <dsp:cNvSpPr/>
      </dsp:nvSpPr>
      <dsp:spPr>
        <a:xfrm>
          <a:off x="4470934" y="1955192"/>
          <a:ext cx="1250356" cy="7814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Nadir</a:t>
          </a:r>
        </a:p>
      </dsp:txBody>
      <dsp:txXfrm>
        <a:off x="4493823" y="1978081"/>
        <a:ext cx="1204578" cy="735694"/>
      </dsp:txXfrm>
    </dsp:sp>
    <dsp:sp modelId="{8F4DEEEE-DFAD-4F9B-AE14-3E03147E2C73}">
      <dsp:nvSpPr>
        <dsp:cNvPr id="0" name=""/>
        <dsp:cNvSpPr/>
      </dsp:nvSpPr>
      <dsp:spPr>
        <a:xfrm>
          <a:off x="6112027" y="1510"/>
          <a:ext cx="1562945" cy="781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Tobacco history</a:t>
          </a:r>
        </a:p>
      </dsp:txBody>
      <dsp:txXfrm>
        <a:off x="6134916" y="24399"/>
        <a:ext cx="1517167" cy="735694"/>
      </dsp:txXfrm>
    </dsp:sp>
    <dsp:sp modelId="{62E9E1DC-8C20-459D-9D0C-496824463794}">
      <dsp:nvSpPr>
        <dsp:cNvPr id="0" name=""/>
        <dsp:cNvSpPr/>
      </dsp:nvSpPr>
      <dsp:spPr>
        <a:xfrm>
          <a:off x="8065709" y="1510"/>
          <a:ext cx="1562945" cy="781472"/>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a:t>Imaging findings</a:t>
          </a:r>
        </a:p>
      </dsp:txBody>
      <dsp:txXfrm>
        <a:off x="8088598" y="24399"/>
        <a:ext cx="1517167" cy="735694"/>
      </dsp:txXfrm>
    </dsp:sp>
    <dsp:sp modelId="{2A711EBF-4E3E-431E-AD2E-90480D56E944}">
      <dsp:nvSpPr>
        <dsp:cNvPr id="0" name=""/>
        <dsp:cNvSpPr/>
      </dsp:nvSpPr>
      <dsp:spPr>
        <a:xfrm>
          <a:off x="8222003" y="782982"/>
          <a:ext cx="156294" cy="586104"/>
        </a:xfrm>
        <a:custGeom>
          <a:avLst/>
          <a:gdLst/>
          <a:ahLst/>
          <a:cxnLst/>
          <a:rect l="0" t="0" r="0" b="0"/>
          <a:pathLst>
            <a:path>
              <a:moveTo>
                <a:pt x="0" y="0"/>
              </a:moveTo>
              <a:lnTo>
                <a:pt x="0" y="586104"/>
              </a:lnTo>
              <a:lnTo>
                <a:pt x="156294" y="58610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5F04CFF-452A-4E3C-9FB4-D7927B61B802}">
      <dsp:nvSpPr>
        <dsp:cNvPr id="0" name=""/>
        <dsp:cNvSpPr/>
      </dsp:nvSpPr>
      <dsp:spPr>
        <a:xfrm>
          <a:off x="8378298" y="978351"/>
          <a:ext cx="1250356" cy="7814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Emphysema</a:t>
          </a:r>
        </a:p>
      </dsp:txBody>
      <dsp:txXfrm>
        <a:off x="8401187" y="1001240"/>
        <a:ext cx="1204578" cy="735694"/>
      </dsp:txXfrm>
    </dsp:sp>
    <dsp:sp modelId="{005DF510-3A8C-461D-8D06-676FB5CF3114}">
      <dsp:nvSpPr>
        <dsp:cNvPr id="0" name=""/>
        <dsp:cNvSpPr/>
      </dsp:nvSpPr>
      <dsp:spPr>
        <a:xfrm>
          <a:off x="8222003" y="782982"/>
          <a:ext cx="156294" cy="1562945"/>
        </a:xfrm>
        <a:custGeom>
          <a:avLst/>
          <a:gdLst/>
          <a:ahLst/>
          <a:cxnLst/>
          <a:rect l="0" t="0" r="0" b="0"/>
          <a:pathLst>
            <a:path>
              <a:moveTo>
                <a:pt x="0" y="0"/>
              </a:moveTo>
              <a:lnTo>
                <a:pt x="0" y="1562945"/>
              </a:lnTo>
              <a:lnTo>
                <a:pt x="156294" y="15629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DE8668-EBDB-4545-8365-6DCA8EAD2672}">
      <dsp:nvSpPr>
        <dsp:cNvPr id="0" name=""/>
        <dsp:cNvSpPr/>
      </dsp:nvSpPr>
      <dsp:spPr>
        <a:xfrm>
          <a:off x="8378298" y="1955192"/>
          <a:ext cx="1250356" cy="7814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Lung nodule</a:t>
          </a:r>
        </a:p>
      </dsp:txBody>
      <dsp:txXfrm>
        <a:off x="8401187" y="1978081"/>
        <a:ext cx="1204578" cy="735694"/>
      </dsp:txXfrm>
    </dsp:sp>
    <dsp:sp modelId="{124FA37F-67CD-4CCC-9181-E8DC8C4577C1}">
      <dsp:nvSpPr>
        <dsp:cNvPr id="0" name=""/>
        <dsp:cNvSpPr/>
      </dsp:nvSpPr>
      <dsp:spPr>
        <a:xfrm>
          <a:off x="8222003" y="782982"/>
          <a:ext cx="156294" cy="2539786"/>
        </a:xfrm>
        <a:custGeom>
          <a:avLst/>
          <a:gdLst/>
          <a:ahLst/>
          <a:cxnLst/>
          <a:rect l="0" t="0" r="0" b="0"/>
          <a:pathLst>
            <a:path>
              <a:moveTo>
                <a:pt x="0" y="0"/>
              </a:moveTo>
              <a:lnTo>
                <a:pt x="0" y="2539786"/>
              </a:lnTo>
              <a:lnTo>
                <a:pt x="156294" y="253978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974D6B-121C-4D15-B3B4-71B44F8EF3C7}">
      <dsp:nvSpPr>
        <dsp:cNvPr id="0" name=""/>
        <dsp:cNvSpPr/>
      </dsp:nvSpPr>
      <dsp:spPr>
        <a:xfrm>
          <a:off x="8378298" y="2932033"/>
          <a:ext cx="1250356" cy="781472"/>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ctr" defTabSz="666750">
            <a:lnSpc>
              <a:spcPct val="90000"/>
            </a:lnSpc>
            <a:spcBef>
              <a:spcPct val="0"/>
            </a:spcBef>
            <a:spcAft>
              <a:spcPct val="35000"/>
            </a:spcAft>
            <a:buNone/>
          </a:pPr>
          <a:r>
            <a:rPr lang="en-US" sz="1500" kern="1200" dirty="0"/>
            <a:t>Pulmonary hypertension</a:t>
          </a:r>
        </a:p>
      </dsp:txBody>
      <dsp:txXfrm>
        <a:off x="8401187" y="2954922"/>
        <a:ext cx="1204578" cy="7356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EDEF2-AAAD-4E1D-9382-EA393011EAF5}">
      <dsp:nvSpPr>
        <dsp:cNvPr id="0" name=""/>
        <dsp:cNvSpPr/>
      </dsp:nvSpPr>
      <dsp:spPr>
        <a:xfrm>
          <a:off x="207637" y="1256556"/>
          <a:ext cx="3523242" cy="2905938"/>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77850">
            <a:lnSpc>
              <a:spcPct val="90000"/>
            </a:lnSpc>
            <a:spcBef>
              <a:spcPct val="0"/>
            </a:spcBef>
            <a:spcAft>
              <a:spcPct val="15000"/>
            </a:spcAft>
            <a:buChar char="•"/>
          </a:pPr>
          <a:r>
            <a:rPr lang="en-US" sz="1300" b="1" i="1" kern="1200" dirty="0"/>
            <a:t>Ritonavir</a:t>
          </a:r>
          <a:r>
            <a:rPr lang="en-US" sz="1300" kern="1200" dirty="0"/>
            <a:t> and </a:t>
          </a:r>
          <a:r>
            <a:rPr lang="en-US" sz="1300" b="1" i="1" kern="1200" dirty="0"/>
            <a:t>cobicistat</a:t>
          </a:r>
          <a:r>
            <a:rPr lang="en-US" sz="1300" kern="1200" dirty="0"/>
            <a:t> interact strongly with transplant medications</a:t>
          </a:r>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r>
            <a:rPr lang="en-US" sz="1300" kern="1200" dirty="0"/>
            <a:t>Providers did not provide enough </a:t>
          </a:r>
          <a:r>
            <a:rPr lang="en-US" sz="1300" b="1" i="1" kern="1200" dirty="0"/>
            <a:t>immunosuppression</a:t>
          </a:r>
          <a:r>
            <a:rPr lang="en-US" sz="1300" kern="1200" dirty="0"/>
            <a:t>, leading to rejection and transplanted organ failure</a:t>
          </a:r>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r>
            <a:rPr lang="en-US" sz="1300" kern="1200" dirty="0"/>
            <a:t>Patients with HIV and </a:t>
          </a:r>
          <a:r>
            <a:rPr lang="en-US" sz="1300" b="1" i="1" kern="1200" dirty="0"/>
            <a:t>hepatitis C </a:t>
          </a:r>
          <a:r>
            <a:rPr lang="en-US" sz="1300" kern="1200" dirty="0"/>
            <a:t>demonstrated poorer survival after transplant</a:t>
          </a:r>
        </a:p>
        <a:p>
          <a:pPr marL="114300" lvl="1" indent="-114300" algn="l" defTabSz="577850">
            <a:lnSpc>
              <a:spcPct val="90000"/>
            </a:lnSpc>
            <a:spcBef>
              <a:spcPct val="0"/>
            </a:spcBef>
            <a:spcAft>
              <a:spcPct val="15000"/>
            </a:spcAft>
            <a:buChar char="•"/>
          </a:pPr>
          <a:endParaRPr lang="en-US" sz="1300" kern="1200" dirty="0"/>
        </a:p>
      </dsp:txBody>
      <dsp:txXfrm>
        <a:off x="274511" y="1323430"/>
        <a:ext cx="3389494" cy="2149489"/>
      </dsp:txXfrm>
    </dsp:sp>
    <dsp:sp modelId="{7AAF54A8-037C-4687-86C1-F6970A017184}">
      <dsp:nvSpPr>
        <dsp:cNvPr id="0" name=""/>
        <dsp:cNvSpPr/>
      </dsp:nvSpPr>
      <dsp:spPr>
        <a:xfrm>
          <a:off x="2206821" y="2151848"/>
          <a:ext cx="3345672" cy="3345672"/>
        </a:xfrm>
        <a:prstGeom prst="leftCircularArrow">
          <a:avLst>
            <a:gd name="adj1" fmla="val 2550"/>
            <a:gd name="adj2" fmla="val 309429"/>
            <a:gd name="adj3" fmla="val 2083816"/>
            <a:gd name="adj4" fmla="val 9023366"/>
            <a:gd name="adj5" fmla="val 297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B81D093-83DF-4A7D-974F-93A58813E3F3}">
      <dsp:nvSpPr>
        <dsp:cNvPr id="0" name=""/>
        <dsp:cNvSpPr/>
      </dsp:nvSpPr>
      <dsp:spPr>
        <a:xfrm>
          <a:off x="1075276" y="3467941"/>
          <a:ext cx="2860744" cy="1137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dirty="0"/>
            <a:t>Early challenges</a:t>
          </a:r>
        </a:p>
      </dsp:txBody>
      <dsp:txXfrm>
        <a:off x="1108596" y="3501261"/>
        <a:ext cx="2794104" cy="1070983"/>
      </dsp:txXfrm>
    </dsp:sp>
    <dsp:sp modelId="{CF4ED910-7CC4-46B6-AD7F-7F4548E4BC6D}">
      <dsp:nvSpPr>
        <dsp:cNvPr id="0" name=""/>
        <dsp:cNvSpPr/>
      </dsp:nvSpPr>
      <dsp:spPr>
        <a:xfrm>
          <a:off x="4342314" y="1381400"/>
          <a:ext cx="3218337" cy="2654455"/>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t" anchorCtr="0">
          <a:noAutofit/>
        </a:bodyPr>
        <a:lstStyle/>
        <a:p>
          <a:pPr marL="114300" lvl="1" indent="-114300" algn="l" defTabSz="577850">
            <a:lnSpc>
              <a:spcPct val="90000"/>
            </a:lnSpc>
            <a:spcBef>
              <a:spcPct val="0"/>
            </a:spcBef>
            <a:spcAft>
              <a:spcPct val="15000"/>
            </a:spcAft>
            <a:buChar char="•"/>
          </a:pPr>
          <a:r>
            <a:rPr lang="en-US" altLang="en-US" sz="1300" kern="1200" dirty="0"/>
            <a:t>Use of </a:t>
          </a:r>
          <a:r>
            <a:rPr lang="en-US" altLang="en-US" sz="1300" b="1" i="1" kern="1200" dirty="0"/>
            <a:t>modern integrase inhibitors</a:t>
          </a:r>
          <a:r>
            <a:rPr lang="en-US" altLang="en-US" sz="1300" kern="1200" dirty="0"/>
            <a:t> to avoid boosting agents</a:t>
          </a:r>
          <a:endParaRPr lang="en-US" sz="1300" kern="1200" dirty="0"/>
        </a:p>
        <a:p>
          <a:pPr marL="114300" lvl="1" indent="-114300" algn="l" defTabSz="577850">
            <a:lnSpc>
              <a:spcPct val="90000"/>
            </a:lnSpc>
            <a:spcBef>
              <a:spcPct val="0"/>
            </a:spcBef>
            <a:spcAft>
              <a:spcPct val="15000"/>
            </a:spcAft>
            <a:buChar char="•"/>
          </a:pPr>
          <a:endParaRPr lang="en-US" sz="1300" kern="1200" dirty="0"/>
        </a:p>
        <a:p>
          <a:pPr marL="114300" lvl="1" indent="-114300" algn="l" defTabSz="577850">
            <a:lnSpc>
              <a:spcPct val="90000"/>
            </a:lnSpc>
            <a:spcBef>
              <a:spcPct val="0"/>
            </a:spcBef>
            <a:spcAft>
              <a:spcPct val="15000"/>
            </a:spcAft>
            <a:buChar char="•"/>
          </a:pPr>
          <a:r>
            <a:rPr lang="en-US" altLang="en-US" sz="1300" kern="1200" dirty="0"/>
            <a:t>More comfort with immunosuppression</a:t>
          </a:r>
        </a:p>
        <a:p>
          <a:pPr marL="114300" lvl="1" indent="-114300" algn="l" defTabSz="577850">
            <a:lnSpc>
              <a:spcPct val="90000"/>
            </a:lnSpc>
            <a:spcBef>
              <a:spcPct val="0"/>
            </a:spcBef>
            <a:spcAft>
              <a:spcPct val="15000"/>
            </a:spcAft>
            <a:buChar char="•"/>
          </a:pPr>
          <a:endParaRPr lang="en-US" altLang="en-US" sz="1300" kern="1200" dirty="0"/>
        </a:p>
        <a:p>
          <a:pPr marL="114300" lvl="1" indent="-114300" algn="l" defTabSz="577850">
            <a:lnSpc>
              <a:spcPct val="90000"/>
            </a:lnSpc>
            <a:spcBef>
              <a:spcPct val="0"/>
            </a:spcBef>
            <a:spcAft>
              <a:spcPct val="15000"/>
            </a:spcAft>
            <a:buChar char="•"/>
          </a:pPr>
          <a:r>
            <a:rPr lang="en-US" altLang="en-US" sz="1300" b="1" i="1" kern="1200" dirty="0"/>
            <a:t>Better treatment</a:t>
          </a:r>
          <a:r>
            <a:rPr lang="en-US" altLang="en-US" sz="1300" kern="1200" dirty="0"/>
            <a:t> for hepatitis C</a:t>
          </a:r>
        </a:p>
      </dsp:txBody>
      <dsp:txXfrm>
        <a:off x="4403400" y="2011298"/>
        <a:ext cx="3096165" cy="1963471"/>
      </dsp:txXfrm>
    </dsp:sp>
    <dsp:sp modelId="{A9A00706-2749-4A35-BD05-57B5E1A1D6A0}">
      <dsp:nvSpPr>
        <dsp:cNvPr id="0" name=""/>
        <dsp:cNvSpPr/>
      </dsp:nvSpPr>
      <dsp:spPr>
        <a:xfrm>
          <a:off x="5057501" y="812588"/>
          <a:ext cx="2860744" cy="113762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6675" tIns="44450" rIns="66675" bIns="44450" numCol="1" spcCol="1270" anchor="ctr" anchorCtr="0">
          <a:noAutofit/>
        </a:bodyPr>
        <a:lstStyle/>
        <a:p>
          <a:pPr marL="0" lvl="0" indent="0" algn="ctr" defTabSz="1555750">
            <a:lnSpc>
              <a:spcPct val="90000"/>
            </a:lnSpc>
            <a:spcBef>
              <a:spcPct val="0"/>
            </a:spcBef>
            <a:spcAft>
              <a:spcPct val="35000"/>
            </a:spcAft>
            <a:buNone/>
          </a:pPr>
          <a:r>
            <a:rPr lang="en-US" sz="3500" kern="1200" dirty="0"/>
            <a:t>Changes in management</a:t>
          </a:r>
        </a:p>
      </dsp:txBody>
      <dsp:txXfrm>
        <a:off x="5090821" y="845908"/>
        <a:ext cx="2794104" cy="107098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3CC6E-9300-4300-8D72-40139C1C3231}">
      <dsp:nvSpPr>
        <dsp:cNvPr id="0" name=""/>
        <dsp:cNvSpPr/>
      </dsp:nvSpPr>
      <dsp:spPr>
        <a:xfrm>
          <a:off x="3121314" y="0"/>
          <a:ext cx="2607470" cy="2607867"/>
        </a:xfrm>
        <a:prstGeom prst="circularArrow">
          <a:avLst>
            <a:gd name="adj1" fmla="val 10980"/>
            <a:gd name="adj2" fmla="val 1142322"/>
            <a:gd name="adj3" fmla="val 4500000"/>
            <a:gd name="adj4" fmla="val 108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7211F3-F7A1-4BB2-9C4C-31EFEEE8AE77}">
      <dsp:nvSpPr>
        <dsp:cNvPr id="0" name=""/>
        <dsp:cNvSpPr/>
      </dsp:nvSpPr>
      <dsp:spPr>
        <a:xfrm>
          <a:off x="3697650" y="941519"/>
          <a:ext cx="1448921" cy="72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More patients eligible for transplant</a:t>
          </a:r>
        </a:p>
      </dsp:txBody>
      <dsp:txXfrm>
        <a:off x="3697650" y="941519"/>
        <a:ext cx="1448921" cy="724287"/>
      </dsp:txXfrm>
    </dsp:sp>
    <dsp:sp modelId="{933B57A2-B22A-4629-B578-B7376D820023}">
      <dsp:nvSpPr>
        <dsp:cNvPr id="0" name=""/>
        <dsp:cNvSpPr/>
      </dsp:nvSpPr>
      <dsp:spPr>
        <a:xfrm>
          <a:off x="2397098" y="1498413"/>
          <a:ext cx="2607470" cy="2607867"/>
        </a:xfrm>
        <a:prstGeom prst="leftCircularArrow">
          <a:avLst>
            <a:gd name="adj1" fmla="val 10980"/>
            <a:gd name="adj2" fmla="val 1142322"/>
            <a:gd name="adj3" fmla="val 6300000"/>
            <a:gd name="adj4" fmla="val 18900000"/>
            <a:gd name="adj5" fmla="val 125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D6074B-E9E4-47CF-8726-97AB1823757B}">
      <dsp:nvSpPr>
        <dsp:cNvPr id="0" name=""/>
        <dsp:cNvSpPr/>
      </dsp:nvSpPr>
      <dsp:spPr>
        <a:xfrm>
          <a:off x="2976373" y="2448599"/>
          <a:ext cx="1448921" cy="72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Fixed supply organ</a:t>
          </a:r>
        </a:p>
      </dsp:txBody>
      <dsp:txXfrm>
        <a:off x="2976373" y="2448599"/>
        <a:ext cx="1448921" cy="724287"/>
      </dsp:txXfrm>
    </dsp:sp>
    <dsp:sp modelId="{F7B53375-D82F-4FC0-BEC2-AD37BDE60166}">
      <dsp:nvSpPr>
        <dsp:cNvPr id="0" name=""/>
        <dsp:cNvSpPr/>
      </dsp:nvSpPr>
      <dsp:spPr>
        <a:xfrm>
          <a:off x="3306897" y="3176137"/>
          <a:ext cx="2240220" cy="2241118"/>
        </a:xfrm>
        <a:prstGeom prst="blockArc">
          <a:avLst>
            <a:gd name="adj1" fmla="val 13500000"/>
            <a:gd name="adj2" fmla="val 10800000"/>
            <a:gd name="adj3" fmla="val 1274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0AAD58-ED55-4FBC-A2E0-B91111C1D579}">
      <dsp:nvSpPr>
        <dsp:cNvPr id="0" name=""/>
        <dsp:cNvSpPr/>
      </dsp:nvSpPr>
      <dsp:spPr>
        <a:xfrm>
          <a:off x="3701078" y="3957847"/>
          <a:ext cx="1448921" cy="724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b="1" kern="1200" dirty="0"/>
            <a:t>?</a:t>
          </a:r>
        </a:p>
      </dsp:txBody>
      <dsp:txXfrm>
        <a:off x="3701078" y="3957847"/>
        <a:ext cx="1448921" cy="7242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32925F-F7D9-46BE-8174-F29B48BFD7E8}">
      <dsp:nvSpPr>
        <dsp:cNvPr id="0" name=""/>
        <dsp:cNvSpPr/>
      </dsp:nvSpPr>
      <dsp:spPr>
        <a:xfrm>
          <a:off x="991" y="194087"/>
          <a:ext cx="3868523" cy="2321114"/>
        </a:xfrm>
        <a:prstGeom prst="rect">
          <a:avLst/>
        </a:prstGeom>
        <a:solidFill>
          <a:schemeClr val="accent6">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Resistance</a:t>
          </a:r>
        </a:p>
      </dsp:txBody>
      <dsp:txXfrm>
        <a:off x="991" y="194087"/>
        <a:ext cx="3868523" cy="2321114"/>
      </dsp:txXfrm>
    </dsp:sp>
    <dsp:sp modelId="{5B62FA2E-3B99-47DC-A2A4-67019C0EC612}">
      <dsp:nvSpPr>
        <dsp:cNvPr id="0" name=""/>
        <dsp:cNvSpPr/>
      </dsp:nvSpPr>
      <dsp:spPr>
        <a:xfrm>
          <a:off x="4256367" y="194087"/>
          <a:ext cx="3868523" cy="2321114"/>
        </a:xfrm>
        <a:prstGeom prst="rect">
          <a:avLst/>
        </a:prstGeom>
        <a:solidFill>
          <a:schemeClr val="accent6">
            <a:shade val="50000"/>
            <a:hueOff val="-419554"/>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Infection</a:t>
          </a:r>
        </a:p>
      </dsp:txBody>
      <dsp:txXfrm>
        <a:off x="4256367" y="194087"/>
        <a:ext cx="3868523" cy="2321114"/>
      </dsp:txXfrm>
    </dsp:sp>
    <dsp:sp modelId="{4412DC24-6E58-48BF-AA98-ADDCCF5F9874}">
      <dsp:nvSpPr>
        <dsp:cNvPr id="0" name=""/>
        <dsp:cNvSpPr/>
      </dsp:nvSpPr>
      <dsp:spPr>
        <a:xfrm>
          <a:off x="991" y="2902054"/>
          <a:ext cx="3868523" cy="2321114"/>
        </a:xfrm>
        <a:prstGeom prst="rect">
          <a:avLst/>
        </a:prstGeom>
        <a:solidFill>
          <a:schemeClr val="accent6">
            <a:shade val="50000"/>
            <a:hueOff val="-839107"/>
            <a:satOff val="0"/>
            <a:lumOff val="4830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Malignancy (especially lymphoma)</a:t>
          </a:r>
        </a:p>
      </dsp:txBody>
      <dsp:txXfrm>
        <a:off x="991" y="2902054"/>
        <a:ext cx="3868523" cy="2321114"/>
      </dsp:txXfrm>
    </dsp:sp>
    <dsp:sp modelId="{2A7F7353-D43E-4881-AAE6-552DAD853D87}">
      <dsp:nvSpPr>
        <dsp:cNvPr id="0" name=""/>
        <dsp:cNvSpPr/>
      </dsp:nvSpPr>
      <dsp:spPr>
        <a:xfrm>
          <a:off x="4256367" y="2902054"/>
          <a:ext cx="3868523" cy="2321114"/>
        </a:xfrm>
        <a:prstGeom prst="rect">
          <a:avLst/>
        </a:prstGeom>
        <a:solidFill>
          <a:schemeClr val="accent6">
            <a:shade val="50000"/>
            <a:hueOff val="-419554"/>
            <a:satOff val="0"/>
            <a:lumOff val="241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6690" tIns="186690" rIns="186690" bIns="186690" numCol="1" spcCol="1270" anchor="ctr" anchorCtr="0">
          <a:noAutofit/>
        </a:bodyPr>
        <a:lstStyle/>
        <a:p>
          <a:pPr marL="0" lvl="0" indent="0" algn="ctr" defTabSz="2178050">
            <a:lnSpc>
              <a:spcPct val="90000"/>
            </a:lnSpc>
            <a:spcBef>
              <a:spcPct val="0"/>
            </a:spcBef>
            <a:spcAft>
              <a:spcPct val="35000"/>
            </a:spcAft>
            <a:buNone/>
          </a:pPr>
          <a:r>
            <a:rPr lang="en-US" sz="4900" kern="1200" dirty="0"/>
            <a:t>Rejection</a:t>
          </a:r>
        </a:p>
      </dsp:txBody>
      <dsp:txXfrm>
        <a:off x="4256367" y="2902054"/>
        <a:ext cx="3868523" cy="232111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56CB3-854A-4F3D-AFE0-8A20ABD262F3}">
      <dsp:nvSpPr>
        <dsp:cNvPr id="0" name=""/>
        <dsp:cNvSpPr/>
      </dsp:nvSpPr>
      <dsp:spPr>
        <a:xfrm rot="5400000">
          <a:off x="4358996" y="-1557425"/>
          <a:ext cx="1261151" cy="4696067"/>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Prior HIV genotypes</a:t>
          </a:r>
        </a:p>
        <a:p>
          <a:pPr marL="228600" lvl="1" indent="-228600" algn="l" defTabSz="1022350">
            <a:lnSpc>
              <a:spcPct val="90000"/>
            </a:lnSpc>
            <a:spcBef>
              <a:spcPct val="0"/>
            </a:spcBef>
            <a:spcAft>
              <a:spcPct val="15000"/>
            </a:spcAft>
            <a:buChar char="•"/>
          </a:pPr>
          <a:r>
            <a:rPr lang="en-US" sz="2300" kern="1200" dirty="0"/>
            <a:t>Treatment history</a:t>
          </a:r>
        </a:p>
      </dsp:txBody>
      <dsp:txXfrm rot="-5400000">
        <a:off x="2641538" y="221597"/>
        <a:ext cx="4634503" cy="1138023"/>
      </dsp:txXfrm>
    </dsp:sp>
    <dsp:sp modelId="{E62575DF-3A73-481E-BC3D-4A778EC58E1C}">
      <dsp:nvSpPr>
        <dsp:cNvPr id="0" name=""/>
        <dsp:cNvSpPr/>
      </dsp:nvSpPr>
      <dsp:spPr>
        <a:xfrm>
          <a:off x="0" y="2388"/>
          <a:ext cx="2641538" cy="157643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Resistance</a:t>
          </a:r>
        </a:p>
      </dsp:txBody>
      <dsp:txXfrm>
        <a:off x="76955" y="79343"/>
        <a:ext cx="2487628" cy="1422529"/>
      </dsp:txXfrm>
    </dsp:sp>
    <dsp:sp modelId="{4BE3EE40-23CF-4978-BC06-C57CB4750AC2}">
      <dsp:nvSpPr>
        <dsp:cNvPr id="0" name=""/>
        <dsp:cNvSpPr/>
      </dsp:nvSpPr>
      <dsp:spPr>
        <a:xfrm rot="5400000">
          <a:off x="4358996" y="97835"/>
          <a:ext cx="1261151" cy="4696067"/>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CD4+ count</a:t>
          </a:r>
        </a:p>
        <a:p>
          <a:pPr marL="228600" lvl="1" indent="-228600" algn="l" defTabSz="1022350">
            <a:lnSpc>
              <a:spcPct val="90000"/>
            </a:lnSpc>
            <a:spcBef>
              <a:spcPct val="0"/>
            </a:spcBef>
            <a:spcAft>
              <a:spcPct val="15000"/>
            </a:spcAft>
            <a:buChar char="•"/>
          </a:pPr>
          <a:r>
            <a:rPr lang="en-US" sz="2300" kern="1200" dirty="0"/>
            <a:t>Viral load</a:t>
          </a:r>
        </a:p>
        <a:p>
          <a:pPr marL="228600" lvl="1" indent="-228600" algn="l" defTabSz="1022350">
            <a:lnSpc>
              <a:spcPct val="90000"/>
            </a:lnSpc>
            <a:spcBef>
              <a:spcPct val="0"/>
            </a:spcBef>
            <a:spcAft>
              <a:spcPct val="15000"/>
            </a:spcAft>
            <a:buChar char="•"/>
          </a:pPr>
          <a:r>
            <a:rPr lang="en-US" sz="2300" kern="1200" dirty="0"/>
            <a:t>Medical records</a:t>
          </a:r>
        </a:p>
      </dsp:txBody>
      <dsp:txXfrm rot="-5400000">
        <a:off x="2641538" y="1876857"/>
        <a:ext cx="4634503" cy="1138023"/>
      </dsp:txXfrm>
    </dsp:sp>
    <dsp:sp modelId="{04E6A277-5C22-4B98-B3C7-252B57832504}">
      <dsp:nvSpPr>
        <dsp:cNvPr id="0" name=""/>
        <dsp:cNvSpPr/>
      </dsp:nvSpPr>
      <dsp:spPr>
        <a:xfrm>
          <a:off x="0" y="1657649"/>
          <a:ext cx="2641538" cy="157643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Opportunistic infection</a:t>
          </a:r>
        </a:p>
      </dsp:txBody>
      <dsp:txXfrm>
        <a:off x="76955" y="1734604"/>
        <a:ext cx="2487628" cy="1422529"/>
      </dsp:txXfrm>
    </dsp:sp>
    <dsp:sp modelId="{E833A82B-88EF-425D-BF2A-3125BDD33E7C}">
      <dsp:nvSpPr>
        <dsp:cNvPr id="0" name=""/>
        <dsp:cNvSpPr/>
      </dsp:nvSpPr>
      <dsp:spPr>
        <a:xfrm rot="5400000">
          <a:off x="4358996" y="1753096"/>
          <a:ext cx="1261151" cy="4696067"/>
        </a:xfrm>
        <a:prstGeom prst="round2SameRect">
          <a:avLst/>
        </a:prstGeom>
        <a:solidFill>
          <a:schemeClr val="accent6">
            <a:alpha val="90000"/>
            <a:tint val="40000"/>
            <a:hueOff val="0"/>
            <a:satOff val="0"/>
            <a:lumOff val="0"/>
            <a:alphaOff val="0"/>
          </a:schemeClr>
        </a:solidFill>
        <a:ln w="25400" cap="flat" cmpd="sng" algn="ctr">
          <a:solidFill>
            <a:schemeClr val="accent6">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n-US" sz="2300" kern="1200" dirty="0"/>
            <a:t>Medical records</a:t>
          </a:r>
        </a:p>
      </dsp:txBody>
      <dsp:txXfrm rot="-5400000">
        <a:off x="2641538" y="3532118"/>
        <a:ext cx="4634503" cy="1138023"/>
      </dsp:txXfrm>
    </dsp:sp>
    <dsp:sp modelId="{40E04AC8-C1E8-4A71-AA46-A961942D184D}">
      <dsp:nvSpPr>
        <dsp:cNvPr id="0" name=""/>
        <dsp:cNvSpPr/>
      </dsp:nvSpPr>
      <dsp:spPr>
        <a:xfrm>
          <a:off x="0" y="3312910"/>
          <a:ext cx="2641538" cy="1576439"/>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Malignancy</a:t>
          </a:r>
        </a:p>
      </dsp:txBody>
      <dsp:txXfrm>
        <a:off x="76955" y="3389865"/>
        <a:ext cx="2487628" cy="142252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B72D23-91C1-467F-A530-3F0CABEB4126}">
      <dsp:nvSpPr>
        <dsp:cNvPr id="0" name=""/>
        <dsp:cNvSpPr/>
      </dsp:nvSpPr>
      <dsp:spPr>
        <a:xfrm>
          <a:off x="0" y="0"/>
          <a:ext cx="8125883" cy="1625176"/>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0970" tIns="140970" rIns="140970" bIns="140970" numCol="1" spcCol="1270" anchor="ctr" anchorCtr="0">
          <a:noAutofit/>
        </a:bodyPr>
        <a:lstStyle/>
        <a:p>
          <a:pPr marL="0" lvl="0" indent="0" algn="ctr" defTabSz="1644650">
            <a:lnSpc>
              <a:spcPct val="90000"/>
            </a:lnSpc>
            <a:spcBef>
              <a:spcPct val="0"/>
            </a:spcBef>
            <a:spcAft>
              <a:spcPct val="35000"/>
            </a:spcAft>
            <a:buNone/>
          </a:pPr>
          <a:r>
            <a:rPr lang="en-US" sz="3700" kern="1200" dirty="0"/>
            <a:t>Despite the successes, volumes to date have been less than anticipated</a:t>
          </a:r>
        </a:p>
      </dsp:txBody>
      <dsp:txXfrm>
        <a:off x="0" y="0"/>
        <a:ext cx="8125883" cy="1625176"/>
      </dsp:txXfrm>
    </dsp:sp>
    <dsp:sp modelId="{0BB40DE8-127F-4D61-A595-5E9A49234AC7}">
      <dsp:nvSpPr>
        <dsp:cNvPr id="0" name=""/>
        <dsp:cNvSpPr/>
      </dsp:nvSpPr>
      <dsp:spPr>
        <a:xfrm>
          <a:off x="0" y="1625176"/>
          <a:ext cx="4062941" cy="341287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endParaRPr lang="en-US" sz="4100" kern="1200" dirty="0"/>
        </a:p>
        <a:p>
          <a:pPr marL="0" lvl="0" indent="0" algn="ctr" defTabSz="1822450">
            <a:lnSpc>
              <a:spcPct val="90000"/>
            </a:lnSpc>
            <a:spcBef>
              <a:spcPct val="0"/>
            </a:spcBef>
            <a:spcAft>
              <a:spcPct val="35000"/>
            </a:spcAft>
            <a:buNone/>
          </a:pPr>
          <a:r>
            <a:rPr lang="en-US" sz="4100" kern="1200" dirty="0"/>
            <a:t>500-600 transplants/year</a:t>
          </a:r>
        </a:p>
      </dsp:txBody>
      <dsp:txXfrm>
        <a:off x="0" y="1625176"/>
        <a:ext cx="4062941" cy="3412871"/>
      </dsp:txXfrm>
    </dsp:sp>
    <dsp:sp modelId="{28B35438-EE1A-4639-99E8-94E466B8295A}">
      <dsp:nvSpPr>
        <dsp:cNvPr id="0" name=""/>
        <dsp:cNvSpPr/>
      </dsp:nvSpPr>
      <dsp:spPr>
        <a:xfrm>
          <a:off x="4062941" y="1625176"/>
          <a:ext cx="4062941" cy="3412871"/>
        </a:xfrm>
        <a:prstGeom prst="rect">
          <a:avLst/>
        </a:prstGeom>
        <a:solidFill>
          <a:schemeClr val="lt1">
            <a:hueOff val="0"/>
            <a:satOff val="0"/>
            <a:lumOff val="0"/>
            <a:alphaOff val="0"/>
          </a:schemeClr>
        </a:solidFill>
        <a:ln w="25400" cap="flat" cmpd="sng" algn="ctr">
          <a:solidFill>
            <a:schemeClr val="accent3">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endParaRPr lang="en-US" sz="4100" kern="1200" dirty="0"/>
        </a:p>
      </dsp:txBody>
      <dsp:txXfrm>
        <a:off x="4062941" y="1625176"/>
        <a:ext cx="4062941" cy="3412871"/>
      </dsp:txXfrm>
    </dsp:sp>
    <dsp:sp modelId="{B795564E-5985-4E26-BA38-5D7F9A4F0C21}">
      <dsp:nvSpPr>
        <dsp:cNvPr id="0" name=""/>
        <dsp:cNvSpPr/>
      </dsp:nvSpPr>
      <dsp:spPr>
        <a:xfrm>
          <a:off x="0" y="5038048"/>
          <a:ext cx="8125883" cy="379207"/>
        </a:xfrm>
        <a:prstGeom prst="rect">
          <a:avLst/>
        </a:prstGeom>
        <a:solidFill>
          <a:schemeClr val="accent3">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66F17-3AC7-4311-8FE5-40AA65D7556D}">
      <dsp:nvSpPr>
        <dsp:cNvPr id="0" name=""/>
        <dsp:cNvSpPr/>
      </dsp:nvSpPr>
      <dsp:spPr>
        <a:xfrm rot="5400000">
          <a:off x="-385865" y="388381"/>
          <a:ext cx="2572437" cy="18007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ts val="600"/>
            </a:spcAft>
            <a:buNone/>
          </a:pPr>
          <a:endParaRPr lang="en-US" sz="3200" kern="1200" dirty="0"/>
        </a:p>
        <a:p>
          <a:pPr marL="0" lvl="0" indent="0" algn="ctr" defTabSz="1422400">
            <a:lnSpc>
              <a:spcPct val="100000"/>
            </a:lnSpc>
            <a:spcBef>
              <a:spcPct val="0"/>
            </a:spcBef>
            <a:spcAft>
              <a:spcPts val="600"/>
            </a:spcAft>
            <a:buNone/>
          </a:pPr>
          <a:r>
            <a:rPr lang="en-US" sz="3200" kern="1200" dirty="0"/>
            <a:t>Chicago, 2006</a:t>
          </a:r>
          <a:endParaRPr lang="en-US" sz="3200" b="1" kern="1200" dirty="0"/>
        </a:p>
      </dsp:txBody>
      <dsp:txXfrm rot="-5400000">
        <a:off x="1" y="902868"/>
        <a:ext cx="1800706" cy="771731"/>
      </dsp:txXfrm>
    </dsp:sp>
    <dsp:sp modelId="{447C4C36-E565-4D64-BD27-3CA79395BC62}">
      <dsp:nvSpPr>
        <dsp:cNvPr id="0" name=""/>
        <dsp:cNvSpPr/>
      </dsp:nvSpPr>
      <dsp:spPr>
        <a:xfrm rot="5400000">
          <a:off x="3968751" y="-2168045"/>
          <a:ext cx="1672963" cy="60090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en-US" sz="2000" kern="1200" dirty="0"/>
            <a:t>Survived three years</a:t>
          </a:r>
        </a:p>
        <a:p>
          <a:pPr marL="228600" lvl="1" indent="-228600" algn="l" defTabSz="889000">
            <a:lnSpc>
              <a:spcPct val="90000"/>
            </a:lnSpc>
            <a:spcBef>
              <a:spcPct val="0"/>
            </a:spcBef>
            <a:spcAft>
              <a:spcPct val="15000"/>
            </a:spcAft>
            <a:buFontTx/>
            <a:buNone/>
          </a:pPr>
          <a:r>
            <a:rPr lang="en-US" sz="2000" kern="1200" dirty="0"/>
            <a:t>Death due to non-adherence</a:t>
          </a:r>
        </a:p>
      </dsp:txBody>
      <dsp:txXfrm rot="-5400000">
        <a:off x="1800707" y="81666"/>
        <a:ext cx="5927386" cy="150962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66F17-3AC7-4311-8FE5-40AA65D7556D}">
      <dsp:nvSpPr>
        <dsp:cNvPr id="0" name=""/>
        <dsp:cNvSpPr/>
      </dsp:nvSpPr>
      <dsp:spPr>
        <a:xfrm rot="5400000">
          <a:off x="-385865" y="388381"/>
          <a:ext cx="2572437" cy="1800706"/>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100000"/>
            </a:lnSpc>
            <a:spcBef>
              <a:spcPct val="0"/>
            </a:spcBef>
            <a:spcAft>
              <a:spcPts val="600"/>
            </a:spcAft>
            <a:buNone/>
          </a:pPr>
          <a:endParaRPr lang="en-US" sz="3200" kern="1200" dirty="0"/>
        </a:p>
        <a:p>
          <a:pPr marL="0" lvl="0" indent="0" algn="ctr" defTabSz="1422400">
            <a:lnSpc>
              <a:spcPct val="100000"/>
            </a:lnSpc>
            <a:spcBef>
              <a:spcPct val="0"/>
            </a:spcBef>
            <a:spcAft>
              <a:spcPts val="600"/>
            </a:spcAft>
            <a:buNone/>
          </a:pPr>
          <a:r>
            <a:rPr lang="en-US" sz="3200" kern="1200" dirty="0"/>
            <a:t>Taiwan,  </a:t>
          </a:r>
        </a:p>
        <a:p>
          <a:pPr marL="0" lvl="0" indent="0" algn="ctr" defTabSz="1422400">
            <a:lnSpc>
              <a:spcPct val="100000"/>
            </a:lnSpc>
            <a:spcBef>
              <a:spcPct val="0"/>
            </a:spcBef>
            <a:spcAft>
              <a:spcPts val="600"/>
            </a:spcAft>
            <a:buNone/>
          </a:pPr>
          <a:r>
            <a:rPr lang="en-US" sz="3200" kern="1200" dirty="0"/>
            <a:t>2012</a:t>
          </a:r>
          <a:endParaRPr lang="en-US" sz="3200" b="1" kern="1200" dirty="0"/>
        </a:p>
      </dsp:txBody>
      <dsp:txXfrm rot="-5400000">
        <a:off x="1" y="902868"/>
        <a:ext cx="1800706" cy="771731"/>
      </dsp:txXfrm>
    </dsp:sp>
    <dsp:sp modelId="{447C4C36-E565-4D64-BD27-3CA79395BC62}">
      <dsp:nvSpPr>
        <dsp:cNvPr id="0" name=""/>
        <dsp:cNvSpPr/>
      </dsp:nvSpPr>
      <dsp:spPr>
        <a:xfrm rot="5400000">
          <a:off x="3968751" y="-2165529"/>
          <a:ext cx="1672963" cy="6009053"/>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FontTx/>
            <a:buNone/>
          </a:pPr>
          <a:r>
            <a:rPr lang="en-US" sz="2000" kern="1200" dirty="0"/>
            <a:t>Well-functioning graft four years</a:t>
          </a:r>
        </a:p>
        <a:p>
          <a:pPr marL="228600" lvl="1" indent="-228600" algn="l" defTabSz="889000">
            <a:lnSpc>
              <a:spcPct val="90000"/>
            </a:lnSpc>
            <a:spcBef>
              <a:spcPct val="0"/>
            </a:spcBef>
            <a:spcAft>
              <a:spcPct val="15000"/>
            </a:spcAft>
            <a:buFontTx/>
            <a:buNone/>
          </a:pPr>
          <a:r>
            <a:rPr lang="en-US" sz="2000" kern="1200" dirty="0"/>
            <a:t>post transplant</a:t>
          </a:r>
        </a:p>
      </dsp:txBody>
      <dsp:txXfrm rot="-5400000">
        <a:off x="1800707" y="84182"/>
        <a:ext cx="5927386" cy="15096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466F17-3AC7-4311-8FE5-40AA65D7556D}">
      <dsp:nvSpPr>
        <dsp:cNvPr id="0" name=""/>
        <dsp:cNvSpPr/>
      </dsp:nvSpPr>
      <dsp:spPr>
        <a:xfrm rot="5400000">
          <a:off x="-505421" y="505421"/>
          <a:ext cx="3369475" cy="2358632"/>
        </a:xfrm>
        <a:prstGeom prst="chevron">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100000"/>
            </a:lnSpc>
            <a:spcBef>
              <a:spcPct val="0"/>
            </a:spcBef>
            <a:spcAft>
              <a:spcPts val="600"/>
            </a:spcAft>
            <a:buNone/>
          </a:pPr>
          <a:r>
            <a:rPr lang="en-US" sz="1800" kern="1200" dirty="0"/>
            <a:t>Taiwan,  2012</a:t>
          </a:r>
          <a:endParaRPr lang="en-US" sz="1800" b="1" kern="1200" dirty="0"/>
        </a:p>
      </dsp:txBody>
      <dsp:txXfrm rot="-5400000">
        <a:off x="1" y="1179315"/>
        <a:ext cx="2358632" cy="1010843"/>
      </dsp:txXfrm>
    </dsp:sp>
    <dsp:sp modelId="{447C4C36-E565-4D64-BD27-3CA79395BC62}">
      <dsp:nvSpPr>
        <dsp:cNvPr id="0" name=""/>
        <dsp:cNvSpPr/>
      </dsp:nvSpPr>
      <dsp:spPr>
        <a:xfrm rot="5400000">
          <a:off x="5189010" y="-2830377"/>
          <a:ext cx="2190158" cy="785091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FontTx/>
            <a:buNone/>
          </a:pPr>
          <a:r>
            <a:rPr lang="en-US" sz="1600" kern="1200" dirty="0"/>
            <a:t>Well-functioning graft four</a:t>
          </a:r>
        </a:p>
        <a:p>
          <a:pPr marL="171450" lvl="1" indent="-171450" algn="l" defTabSz="711200">
            <a:lnSpc>
              <a:spcPct val="90000"/>
            </a:lnSpc>
            <a:spcBef>
              <a:spcPct val="0"/>
            </a:spcBef>
            <a:spcAft>
              <a:spcPct val="15000"/>
            </a:spcAft>
            <a:buFontTx/>
            <a:buNone/>
          </a:pPr>
          <a:r>
            <a:rPr lang="en-US" sz="1600" kern="1200" dirty="0"/>
            <a:t>years-post transplant</a:t>
          </a:r>
        </a:p>
      </dsp:txBody>
      <dsp:txXfrm rot="-5400000">
        <a:off x="2358633" y="106915"/>
        <a:ext cx="7743999" cy="1976328"/>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6" tIns="46648" rIns="93296" bIns="46648" rtlCol="0"/>
          <a:lstStyle>
            <a:lvl1pPr algn="l">
              <a:defRPr sz="1300"/>
            </a:lvl1pPr>
          </a:lstStyle>
          <a:p>
            <a:endParaRPr lang="en-US" dirty="0">
              <a:latin typeface="Arial" panose="020B0604020202020204" pitchFamily="34" charset="0"/>
            </a:endParaRPr>
          </a:p>
        </p:txBody>
      </p:sp>
      <p:sp>
        <p:nvSpPr>
          <p:cNvPr id="3" name="Date Placeholder 2"/>
          <p:cNvSpPr>
            <a:spLocks noGrp="1"/>
          </p:cNvSpPr>
          <p:nvPr>
            <p:ph type="dt" sz="quarter" idx="1"/>
          </p:nvPr>
        </p:nvSpPr>
        <p:spPr>
          <a:xfrm>
            <a:off x="3978131" y="1"/>
            <a:ext cx="3043343" cy="465455"/>
          </a:xfrm>
          <a:prstGeom prst="rect">
            <a:avLst/>
          </a:prstGeom>
        </p:spPr>
        <p:txBody>
          <a:bodyPr vert="horz" lIns="93296" tIns="46648" rIns="93296" bIns="46648" rtlCol="0"/>
          <a:lstStyle>
            <a:lvl1pPr algn="r">
              <a:defRPr sz="1300"/>
            </a:lvl1pPr>
          </a:lstStyle>
          <a:p>
            <a:fld id="{AD501CEF-2510-4D83-B05C-6C2C94A5B5CE}" type="datetimeFigureOut">
              <a:rPr lang="en-US" smtClean="0">
                <a:latin typeface="Arial" panose="020B0604020202020204" pitchFamily="34" charset="0"/>
              </a:rPr>
              <a:t>10/7/2025</a:t>
            </a:fld>
            <a:endParaRPr lang="en-US" dirty="0">
              <a:latin typeface="Arial" panose="020B0604020202020204" pitchFamily="34" charset="0"/>
            </a:endParaRPr>
          </a:p>
        </p:txBody>
      </p:sp>
      <p:sp>
        <p:nvSpPr>
          <p:cNvPr id="4" name="Footer Placeholder 3"/>
          <p:cNvSpPr>
            <a:spLocks noGrp="1"/>
          </p:cNvSpPr>
          <p:nvPr>
            <p:ph type="ftr" sz="quarter" idx="2"/>
          </p:nvPr>
        </p:nvSpPr>
        <p:spPr>
          <a:xfrm>
            <a:off x="0" y="8842031"/>
            <a:ext cx="3043343" cy="465455"/>
          </a:xfrm>
          <a:prstGeom prst="rect">
            <a:avLst/>
          </a:prstGeom>
        </p:spPr>
        <p:txBody>
          <a:bodyPr vert="horz" lIns="93296" tIns="46648" rIns="93296" bIns="46648" rtlCol="0" anchor="b"/>
          <a:lstStyle>
            <a:lvl1pPr algn="l">
              <a:defRPr sz="1300"/>
            </a:lvl1pPr>
          </a:lstStyle>
          <a:p>
            <a:endParaRPr lang="en-US" dirty="0">
              <a:latin typeface="Arial" panose="020B0604020202020204" pitchFamily="34" charset="0"/>
            </a:endParaRPr>
          </a:p>
        </p:txBody>
      </p:sp>
      <p:sp>
        <p:nvSpPr>
          <p:cNvPr id="5" name="Slide Number Placeholder 4"/>
          <p:cNvSpPr>
            <a:spLocks noGrp="1"/>
          </p:cNvSpPr>
          <p:nvPr>
            <p:ph type="sldNum" sz="quarter" idx="3"/>
          </p:nvPr>
        </p:nvSpPr>
        <p:spPr>
          <a:xfrm>
            <a:off x="3978131" y="8842031"/>
            <a:ext cx="3043343" cy="465455"/>
          </a:xfrm>
          <a:prstGeom prst="rect">
            <a:avLst/>
          </a:prstGeom>
        </p:spPr>
        <p:txBody>
          <a:bodyPr vert="horz" lIns="93296" tIns="46648" rIns="93296" bIns="46648" rtlCol="0" anchor="b"/>
          <a:lstStyle>
            <a:lvl1pPr algn="r">
              <a:defRPr sz="1300"/>
            </a:lvl1pPr>
          </a:lstStyle>
          <a:p>
            <a:fld id="{1E9D9415-2E0E-449C-AAA4-9B13757014C4}"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492783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296" tIns="46648" rIns="93296" bIns="46648" rtlCol="0"/>
          <a:lstStyle>
            <a:lvl1pPr algn="l">
              <a:defRPr sz="13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978131" y="1"/>
            <a:ext cx="3043343" cy="465455"/>
          </a:xfrm>
          <a:prstGeom prst="rect">
            <a:avLst/>
          </a:prstGeom>
        </p:spPr>
        <p:txBody>
          <a:bodyPr vert="horz" lIns="93296" tIns="46648" rIns="93296" bIns="46648" rtlCol="0"/>
          <a:lstStyle>
            <a:lvl1pPr algn="r">
              <a:defRPr sz="1300">
                <a:latin typeface="Arial" panose="020B0604020202020204" pitchFamily="34" charset="0"/>
              </a:defRPr>
            </a:lvl1pPr>
          </a:lstStyle>
          <a:p>
            <a:fld id="{3C0EB677-3968-4D5D-9A31-C01A83E01C2F}" type="datetimeFigureOut">
              <a:rPr lang="en-US" smtClean="0"/>
              <a:pPr/>
              <a:t>10/7/2025</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296" tIns="46648" rIns="93296" bIns="46648"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296" tIns="46648" rIns="93296" bIns="46648"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42031"/>
            <a:ext cx="3043343" cy="465455"/>
          </a:xfrm>
          <a:prstGeom prst="rect">
            <a:avLst/>
          </a:prstGeom>
        </p:spPr>
        <p:txBody>
          <a:bodyPr vert="horz" lIns="93296" tIns="46648" rIns="93296" bIns="46648" rtlCol="0" anchor="b"/>
          <a:lstStyle>
            <a:lvl1pPr algn="l">
              <a:defRPr sz="13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978131" y="8842031"/>
            <a:ext cx="3043343" cy="465455"/>
          </a:xfrm>
          <a:prstGeom prst="rect">
            <a:avLst/>
          </a:prstGeom>
        </p:spPr>
        <p:txBody>
          <a:bodyPr vert="horz" lIns="93296" tIns="46648" rIns="93296" bIns="46648" rtlCol="0" anchor="b"/>
          <a:lstStyle>
            <a:lvl1pPr algn="r">
              <a:defRPr sz="1300">
                <a:latin typeface="Arial" panose="020B0604020202020204" pitchFamily="34" charset="0"/>
              </a:defRPr>
            </a:lvl1pPr>
          </a:lstStyle>
          <a:p>
            <a:fld id="{D95807FB-1213-4A92-9A80-793965F70740}" type="slidenum">
              <a:rPr lang="en-US" smtClean="0"/>
              <a:pPr/>
              <a:t>‹#›</a:t>
            </a:fld>
            <a:endParaRPr lang="en-US" dirty="0"/>
          </a:p>
        </p:txBody>
      </p:sp>
    </p:spTree>
    <p:extLst>
      <p:ext uri="{BB962C8B-B14F-4D97-AF65-F5344CB8AC3E}">
        <p14:creationId xmlns:p14="http://schemas.microsoft.com/office/powerpoint/2010/main" val="39290369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0" y="4421823"/>
            <a:ext cx="5618480" cy="4677072"/>
          </a:xfrm>
        </p:spPr>
        <p:txBody>
          <a:bodyPr/>
          <a:lstStyle/>
          <a:p>
            <a:pPr marL="0" indent="0">
              <a:buFont typeface="Arial" panose="020B0604020202020204" pitchFamily="34" charset="0"/>
              <a:buNone/>
            </a:pPr>
            <a:endParaRPr lang="en-US" b="0" baseline="0" dirty="0"/>
          </a:p>
        </p:txBody>
      </p:sp>
      <p:sp>
        <p:nvSpPr>
          <p:cNvPr id="4" name="Slide Number Placeholder 3"/>
          <p:cNvSpPr>
            <a:spLocks noGrp="1"/>
          </p:cNvSpPr>
          <p:nvPr>
            <p:ph type="sldNum" sz="quarter" idx="10"/>
          </p:nvPr>
        </p:nvSpPr>
        <p:spPr/>
        <p:txBody>
          <a:bodyPr/>
          <a:lstStyle/>
          <a:p>
            <a:fld id="{D95807FB-1213-4A92-9A80-793965F70740}" type="slidenum">
              <a:rPr lang="en-US" smtClean="0"/>
              <a:pPr/>
              <a:t>1</a:t>
            </a:fld>
            <a:endParaRPr lang="en-US" dirty="0"/>
          </a:p>
        </p:txBody>
      </p:sp>
    </p:spTree>
    <p:extLst>
      <p:ext uri="{BB962C8B-B14F-4D97-AF65-F5344CB8AC3E}">
        <p14:creationId xmlns:p14="http://schemas.microsoft.com/office/powerpoint/2010/main" val="960096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1">
    <p:spTree>
      <p:nvGrpSpPr>
        <p:cNvPr id="1" name=""/>
        <p:cNvGrpSpPr/>
        <p:nvPr/>
      </p:nvGrpSpPr>
      <p:grpSpPr>
        <a:xfrm>
          <a:off x="0" y="0"/>
          <a:ext cx="0" cy="0"/>
          <a:chOff x="0" y="0"/>
          <a:chExt cx="0" cy="0"/>
        </a:xfrm>
      </p:grpSpPr>
      <p:pic>
        <p:nvPicPr>
          <p:cNvPr id="6" name="Picture 5" descr="Gallery_angled.jpg"/>
          <p:cNvPicPr>
            <a:picLocks noChangeAspect="1"/>
          </p:cNvPicPr>
          <p:nvPr userDrawn="1"/>
        </p:nvPicPr>
        <p:blipFill rotWithShape="1">
          <a:blip r:embed="rId2">
            <a:extLst>
              <a:ext uri="{28A0092B-C50C-407E-A947-70E740481C1C}">
                <a14:useLocalDpi xmlns:a14="http://schemas.microsoft.com/office/drawing/2010/main" val="0"/>
              </a:ext>
            </a:extLst>
          </a:blip>
          <a:srcRect t="1984" b="26078"/>
          <a:stretch/>
        </p:blipFill>
        <p:spPr>
          <a:xfrm>
            <a:off x="0" y="1"/>
            <a:ext cx="12188825" cy="6857999"/>
          </a:xfrm>
          <a:prstGeom prst="rect">
            <a:avLst/>
          </a:prstGeom>
        </p:spPr>
      </p:pic>
      <p:sp>
        <p:nvSpPr>
          <p:cNvPr id="2" name="Title 1"/>
          <p:cNvSpPr>
            <a:spLocks noGrp="1"/>
          </p:cNvSpPr>
          <p:nvPr>
            <p:ph type="ctrTitle" hasCustomPrompt="1"/>
          </p:nvPr>
        </p:nvSpPr>
        <p:spPr>
          <a:xfrm>
            <a:off x="1044477" y="2012872"/>
            <a:ext cx="7783997" cy="1421928"/>
          </a:xfrm>
        </p:spPr>
        <p:txBody>
          <a:bodyPr anchor="b">
            <a:spAutoFit/>
          </a:bodyPr>
          <a:lstStyle>
            <a:lvl1pPr algn="l">
              <a:lnSpc>
                <a:spcPct val="80000"/>
              </a:lnSpc>
              <a:defRPr sz="5400" b="1">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044477" y="3665825"/>
            <a:ext cx="7783997" cy="387798"/>
          </a:xfrm>
          <a:prstGeom prst="rect">
            <a:avLst/>
          </a:prstGeom>
        </p:spPr>
        <p:txBody>
          <a:bodyPr wrap="square" anchor="t">
            <a:spAutoFit/>
          </a:bodyPr>
          <a:lstStyle>
            <a:lvl1pPr marL="0" indent="0" algn="l">
              <a:lnSpc>
                <a:spcPct val="80000"/>
              </a:lnSpc>
              <a:buNone/>
              <a:defRPr sz="24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1447282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Content +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6" name="Text Placeholder 5"/>
          <p:cNvSpPr>
            <a:spLocks noGrp="1"/>
          </p:cNvSpPr>
          <p:nvPr>
            <p:ph type="body" sz="quarter" idx="10" hasCustomPrompt="1"/>
          </p:nvPr>
        </p:nvSpPr>
        <p:spPr>
          <a:xfrm>
            <a:off x="609600" y="1253408"/>
            <a:ext cx="10969625" cy="363176"/>
          </a:xfrm>
          <a:prstGeom prst="rect">
            <a:avLst/>
          </a:prstGeom>
        </p:spPr>
        <p:txBody>
          <a:bodyPr>
            <a:spAutoFit/>
          </a:bodyPr>
          <a:lstStyle>
            <a:lvl1pPr marL="0" indent="0">
              <a:lnSpc>
                <a:spcPct val="80000"/>
              </a:lnSpc>
              <a:buNone/>
              <a:defRPr sz="2200">
                <a:latin typeface="Arial" panose="020B0604020202020204" pitchFamily="34" charset="0"/>
                <a:cs typeface="Arial" panose="020B0604020202020204" pitchFamily="34" charset="0"/>
              </a:defRPr>
            </a:lvl1pPr>
            <a:lvl2pPr marL="0" indent="0">
              <a:buNone/>
              <a:defRPr sz="2600"/>
            </a:lvl2pPr>
            <a:lvl3pPr marL="0" indent="0">
              <a:buNone/>
              <a:defRPr sz="2600"/>
            </a:lvl3pPr>
            <a:lvl4pPr marL="0" indent="0">
              <a:buNone/>
              <a:defRPr sz="2600"/>
            </a:lvl4pPr>
            <a:lvl5pPr marL="0" indent="0">
              <a:buNone/>
              <a:defRPr sz="2600"/>
            </a:lvl5pPr>
          </a:lstStyle>
          <a:p>
            <a:pPr lvl="0"/>
            <a:r>
              <a:rPr lang="en-US" dirty="0"/>
              <a:t>CLICK TO EDIT MASTER TEXT STYLES</a:t>
            </a:r>
          </a:p>
        </p:txBody>
      </p:sp>
      <p:pic>
        <p:nvPicPr>
          <p:cNvPr id="7" name="Picture 6" descr="Locations_Montefiore_Doing More_SM_4c.eps"/>
          <p:cNvPicPr>
            <a:picLocks noChangeAspect="1"/>
          </p:cNvPicPr>
          <p:nvPr userDrawn="1"/>
        </p:nvPicPr>
        <p:blipFill rotWithShape="1">
          <a:blip r:embed="rId2">
            <a:extLst>
              <a:ext uri="{28A0092B-C50C-407E-A947-70E740481C1C}">
                <a14:useLocalDpi xmlns:a14="http://schemas.microsoft.com/office/drawing/2010/main" val="0"/>
              </a:ext>
            </a:extLst>
          </a:blip>
          <a:srcRect l="53705" t="48438" r="15861" b="39959"/>
          <a:stretch/>
        </p:blipFill>
        <p:spPr>
          <a:xfrm>
            <a:off x="10184883" y="6154845"/>
            <a:ext cx="1862852" cy="548640"/>
          </a:xfrm>
          <a:prstGeom prst="rect">
            <a:avLst/>
          </a:prstGeom>
          <a:noFill/>
          <a:ln>
            <a:noFill/>
          </a:ln>
        </p:spPr>
      </p:pic>
    </p:spTree>
    <p:extLst>
      <p:ext uri="{BB962C8B-B14F-4D97-AF65-F5344CB8AC3E}">
        <p14:creationId xmlns:p14="http://schemas.microsoft.com/office/powerpoint/2010/main" val="23102783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7145801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A">
    <p:spTree>
      <p:nvGrpSpPr>
        <p:cNvPr id="1" name=""/>
        <p:cNvGrpSpPr/>
        <p:nvPr/>
      </p:nvGrpSpPr>
      <p:grpSpPr>
        <a:xfrm>
          <a:off x="0" y="0"/>
          <a:ext cx="0" cy="0"/>
          <a:chOff x="0" y="0"/>
          <a:chExt cx="0" cy="0"/>
        </a:xfrm>
      </p:grpSpPr>
      <p:pic>
        <p:nvPicPr>
          <p:cNvPr id="6" name="Picture 5" descr="Gallery_angled.jpg"/>
          <p:cNvPicPr>
            <a:picLocks noChangeAspect="1"/>
          </p:cNvPicPr>
          <p:nvPr userDrawn="1"/>
        </p:nvPicPr>
        <p:blipFill rotWithShape="1">
          <a:blip r:embed="rId2">
            <a:extLst>
              <a:ext uri="{28A0092B-C50C-407E-A947-70E740481C1C}">
                <a14:useLocalDpi xmlns:a14="http://schemas.microsoft.com/office/drawing/2010/main" val="0"/>
              </a:ext>
            </a:extLst>
          </a:blip>
          <a:srcRect t="1984" b="26078"/>
          <a:stretch/>
        </p:blipFill>
        <p:spPr>
          <a:xfrm>
            <a:off x="0" y="1"/>
            <a:ext cx="12188825" cy="6857999"/>
          </a:xfrm>
          <a:prstGeom prst="rect">
            <a:avLst/>
          </a:prstGeom>
        </p:spPr>
      </p:pic>
      <p:sp>
        <p:nvSpPr>
          <p:cNvPr id="10" name="Title 1"/>
          <p:cNvSpPr>
            <a:spLocks noGrp="1"/>
          </p:cNvSpPr>
          <p:nvPr>
            <p:ph type="ctrTitle" hasCustomPrompt="1"/>
          </p:nvPr>
        </p:nvSpPr>
        <p:spPr>
          <a:xfrm>
            <a:off x="1044477" y="2223880"/>
            <a:ext cx="7783997" cy="1421928"/>
          </a:xfrm>
        </p:spPr>
        <p:txBody>
          <a:bodyPr anchor="ctr">
            <a:spAutoFit/>
          </a:bodyPr>
          <a:lstStyle>
            <a:lvl1pPr algn="l">
              <a:lnSpc>
                <a:spcPct val="80000"/>
              </a:lnSpc>
              <a:defRPr sz="5400">
                <a:solidFill>
                  <a:schemeClr val="tx1"/>
                </a:solidFill>
                <a:latin typeface="Arial" panose="020B0604020202020204" pitchFamily="34" charset="0"/>
              </a:defRPr>
            </a:lvl1pPr>
          </a:lstStyle>
          <a:p>
            <a:r>
              <a:rPr lang="en-US" dirty="0"/>
              <a:t>CLICK TO EDIT MASTER TITLE STYLE</a:t>
            </a:r>
          </a:p>
        </p:txBody>
      </p:sp>
      <p:pic>
        <p:nvPicPr>
          <p:cNvPr id="5" name="Picture 4"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19623757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1B">
    <p:spTree>
      <p:nvGrpSpPr>
        <p:cNvPr id="1" name=""/>
        <p:cNvGrpSpPr/>
        <p:nvPr/>
      </p:nvGrpSpPr>
      <p:grpSpPr>
        <a:xfrm>
          <a:off x="0" y="0"/>
          <a:ext cx="0" cy="0"/>
          <a:chOff x="0" y="0"/>
          <a:chExt cx="0" cy="0"/>
        </a:xfrm>
      </p:grpSpPr>
      <p:pic>
        <p:nvPicPr>
          <p:cNvPr id="6" name="Picture 5" descr="Gallery_angled.jpg"/>
          <p:cNvPicPr>
            <a:picLocks noChangeAspect="1"/>
          </p:cNvPicPr>
          <p:nvPr userDrawn="1"/>
        </p:nvPicPr>
        <p:blipFill rotWithShape="1">
          <a:blip r:embed="rId2">
            <a:extLst>
              <a:ext uri="{28A0092B-C50C-407E-A947-70E740481C1C}">
                <a14:useLocalDpi xmlns:a14="http://schemas.microsoft.com/office/drawing/2010/main" val="0"/>
              </a:ext>
            </a:extLst>
          </a:blip>
          <a:srcRect t="1984" b="26078"/>
          <a:stretch/>
        </p:blipFill>
        <p:spPr>
          <a:xfrm>
            <a:off x="0" y="1"/>
            <a:ext cx="12188825" cy="6857999"/>
          </a:xfrm>
          <a:prstGeom prst="rect">
            <a:avLst/>
          </a:prstGeom>
        </p:spPr>
      </p:pic>
      <p:sp>
        <p:nvSpPr>
          <p:cNvPr id="10" name="Title 1"/>
          <p:cNvSpPr>
            <a:spLocks noGrp="1"/>
          </p:cNvSpPr>
          <p:nvPr>
            <p:ph type="ctrTitle" hasCustomPrompt="1"/>
          </p:nvPr>
        </p:nvSpPr>
        <p:spPr>
          <a:xfrm>
            <a:off x="1672381" y="2223880"/>
            <a:ext cx="7783997" cy="1421928"/>
          </a:xfrm>
        </p:spPr>
        <p:txBody>
          <a:bodyPr anchor="ctr">
            <a:spAutoFit/>
          </a:bodyPr>
          <a:lstStyle>
            <a:lvl1pPr algn="r">
              <a:lnSpc>
                <a:spcPct val="80000"/>
              </a:lnSpc>
              <a:defRPr sz="5400">
                <a:solidFill>
                  <a:schemeClr val="tx1"/>
                </a:solidFill>
                <a:latin typeface="Arial" panose="020B0604020202020204" pitchFamily="34" charset="0"/>
              </a:defRPr>
            </a:lvl1pPr>
          </a:lstStyle>
          <a:p>
            <a:r>
              <a:rPr lang="en-US" dirty="0"/>
              <a:t>CLICK TO EDIT MASTER TITLE STYLE</a:t>
            </a:r>
          </a:p>
        </p:txBody>
      </p:sp>
      <p:pic>
        <p:nvPicPr>
          <p:cNvPr id="5" name="Picture 4"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41028100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2A">
    <p:spTree>
      <p:nvGrpSpPr>
        <p:cNvPr id="1" name=""/>
        <p:cNvGrpSpPr/>
        <p:nvPr/>
      </p:nvGrpSpPr>
      <p:grpSpPr>
        <a:xfrm>
          <a:off x="0" y="0"/>
          <a:ext cx="0" cy="0"/>
          <a:chOff x="0" y="0"/>
          <a:chExt cx="0" cy="0"/>
        </a:xfrm>
      </p:grpSpPr>
      <p:pic>
        <p:nvPicPr>
          <p:cNvPr id="3" name="Picture 2" descr="Gallery_angled.jpg"/>
          <p:cNvPicPr>
            <a:picLocks noChangeAspect="1"/>
          </p:cNvPicPr>
          <p:nvPr userDrawn="1"/>
        </p:nvPicPr>
        <p:blipFill rotWithShape="1">
          <a:blip r:embed="rId2">
            <a:extLst>
              <a:ext uri="{28A0092B-C50C-407E-A947-70E740481C1C}">
                <a14:useLocalDpi xmlns:a14="http://schemas.microsoft.com/office/drawing/2010/main" val="0"/>
              </a:ext>
            </a:extLst>
          </a:blip>
          <a:srcRect l="48575" t="12359" b="51882"/>
          <a:stretch/>
        </p:blipFill>
        <p:spPr>
          <a:xfrm>
            <a:off x="-1" y="0"/>
            <a:ext cx="12188826" cy="6858001"/>
          </a:xfrm>
          <a:prstGeom prst="rect">
            <a:avLst/>
          </a:prstGeom>
        </p:spPr>
      </p:pic>
      <p:sp>
        <p:nvSpPr>
          <p:cNvPr id="2" name="Title 1"/>
          <p:cNvSpPr>
            <a:spLocks noGrp="1"/>
          </p:cNvSpPr>
          <p:nvPr>
            <p:ph type="title" hasCustomPrompt="1"/>
          </p:nvPr>
        </p:nvSpPr>
        <p:spPr>
          <a:xfrm>
            <a:off x="1112362" y="2415023"/>
            <a:ext cx="7288688" cy="2086725"/>
          </a:xfrm>
        </p:spPr>
        <p:txBody>
          <a:bodyPr anchor="ctr"/>
          <a:lstStyle>
            <a:lvl1pPr>
              <a:lnSpc>
                <a:spcPct val="80000"/>
              </a:lnSpc>
              <a:defRPr sz="5400">
                <a:solidFill>
                  <a:schemeClr val="tx1"/>
                </a:solidFill>
                <a:latin typeface="Arial" panose="020B0604020202020204" pitchFamily="34" charset="0"/>
              </a:defRPr>
            </a:lvl1pPr>
          </a:lstStyle>
          <a:p>
            <a:r>
              <a:rPr lang="en-US" dirty="0"/>
              <a:t>CLICK TO EDIT MASTER TITLE STYLE</a:t>
            </a:r>
          </a:p>
        </p:txBody>
      </p:sp>
      <p:pic>
        <p:nvPicPr>
          <p:cNvPr id="8" name="Picture 7"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3317603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2B">
    <p:spTree>
      <p:nvGrpSpPr>
        <p:cNvPr id="1" name=""/>
        <p:cNvGrpSpPr/>
        <p:nvPr/>
      </p:nvGrpSpPr>
      <p:grpSpPr>
        <a:xfrm>
          <a:off x="0" y="0"/>
          <a:ext cx="0" cy="0"/>
          <a:chOff x="0" y="0"/>
          <a:chExt cx="0" cy="0"/>
        </a:xfrm>
      </p:grpSpPr>
      <p:pic>
        <p:nvPicPr>
          <p:cNvPr id="5" name="Picture 4" descr="Gallery_angled.jpg"/>
          <p:cNvPicPr>
            <a:picLocks noChangeAspect="1"/>
          </p:cNvPicPr>
          <p:nvPr userDrawn="1"/>
        </p:nvPicPr>
        <p:blipFill rotWithShape="1">
          <a:blip r:embed="rId2">
            <a:extLst>
              <a:ext uri="{28A0092B-C50C-407E-A947-70E740481C1C}">
                <a14:useLocalDpi xmlns:a14="http://schemas.microsoft.com/office/drawing/2010/main" val="0"/>
              </a:ext>
            </a:extLst>
          </a:blip>
          <a:srcRect l="48575" t="12359" b="51882"/>
          <a:stretch/>
        </p:blipFill>
        <p:spPr>
          <a:xfrm>
            <a:off x="-1" y="0"/>
            <a:ext cx="12188826" cy="6858001"/>
          </a:xfrm>
          <a:prstGeom prst="rect">
            <a:avLst/>
          </a:prstGeom>
        </p:spPr>
      </p:pic>
      <p:pic>
        <p:nvPicPr>
          <p:cNvPr id="6" name="Picture 5"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
        <p:nvSpPr>
          <p:cNvPr id="2" name="Title 1"/>
          <p:cNvSpPr>
            <a:spLocks noGrp="1"/>
          </p:cNvSpPr>
          <p:nvPr>
            <p:ph type="title" hasCustomPrompt="1"/>
          </p:nvPr>
        </p:nvSpPr>
        <p:spPr>
          <a:xfrm>
            <a:off x="863601" y="2791902"/>
            <a:ext cx="7683500" cy="1274195"/>
          </a:xfrm>
        </p:spPr>
        <p:txBody>
          <a:bodyPr anchor="ctr"/>
          <a:lstStyle>
            <a:lvl1pPr algn="r">
              <a:lnSpc>
                <a:spcPct val="80000"/>
              </a:lnSpc>
              <a:defRPr sz="48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028574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3A">
    <p:spTree>
      <p:nvGrpSpPr>
        <p:cNvPr id="1" name=""/>
        <p:cNvGrpSpPr/>
        <p:nvPr/>
      </p:nvGrpSpPr>
      <p:grpSpPr>
        <a:xfrm>
          <a:off x="0" y="0"/>
          <a:ext cx="0" cy="0"/>
          <a:chOff x="0" y="0"/>
          <a:chExt cx="0" cy="0"/>
        </a:xfrm>
      </p:grpSpPr>
      <p:pic>
        <p:nvPicPr>
          <p:cNvPr id="5" name="Picture 4" descr="15_007_01_04_01_006.jpg"/>
          <p:cNvPicPr>
            <a:picLocks noChangeAspect="1"/>
          </p:cNvPicPr>
          <p:nvPr userDrawn="1"/>
        </p:nvPicPr>
        <p:blipFill rotWithShape="1">
          <a:blip r:embed="rId2">
            <a:extLst>
              <a:ext uri="{28A0092B-C50C-407E-A947-70E740481C1C}">
                <a14:useLocalDpi xmlns:a14="http://schemas.microsoft.com/office/drawing/2010/main" val="0"/>
              </a:ext>
            </a:extLst>
          </a:blip>
          <a:srcRect t="15455"/>
          <a:stretch/>
        </p:blipFill>
        <p:spPr>
          <a:xfrm>
            <a:off x="1" y="0"/>
            <a:ext cx="12188826" cy="6858000"/>
          </a:xfrm>
          <a:prstGeom prst="rect">
            <a:avLst/>
          </a:prstGeom>
          <a:noFill/>
          <a:ln>
            <a:noFill/>
          </a:ln>
        </p:spPr>
      </p:pic>
      <p:sp>
        <p:nvSpPr>
          <p:cNvPr id="2" name="Title 1"/>
          <p:cNvSpPr>
            <a:spLocks noGrp="1"/>
          </p:cNvSpPr>
          <p:nvPr>
            <p:ph type="title" hasCustomPrompt="1"/>
          </p:nvPr>
        </p:nvSpPr>
        <p:spPr>
          <a:xfrm>
            <a:off x="1066801" y="1666741"/>
            <a:ext cx="3949699" cy="1569660"/>
          </a:xfrm>
        </p:spPr>
        <p:txBody>
          <a:bodyPr anchor="t"/>
          <a:lstStyle>
            <a:lvl1pPr algn="r">
              <a:lnSpc>
                <a:spcPct val="80000"/>
              </a:lnSpc>
              <a:defRPr sz="40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528140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3B">
    <p:spTree>
      <p:nvGrpSpPr>
        <p:cNvPr id="1" name=""/>
        <p:cNvGrpSpPr/>
        <p:nvPr/>
      </p:nvGrpSpPr>
      <p:grpSpPr>
        <a:xfrm>
          <a:off x="0" y="0"/>
          <a:ext cx="0" cy="0"/>
          <a:chOff x="0" y="0"/>
          <a:chExt cx="0" cy="0"/>
        </a:xfrm>
      </p:grpSpPr>
      <p:pic>
        <p:nvPicPr>
          <p:cNvPr id="6" name="Picture 5" descr="15_007_01_02_01_107.jpg"/>
          <p:cNvPicPr>
            <a:picLocks noChangeAspect="1"/>
          </p:cNvPicPr>
          <p:nvPr userDrawn="1"/>
        </p:nvPicPr>
        <p:blipFill rotWithShape="1">
          <a:blip r:embed="rId2">
            <a:extLst>
              <a:ext uri="{28A0092B-C50C-407E-A947-70E740481C1C}">
                <a14:useLocalDpi xmlns:a14="http://schemas.microsoft.com/office/drawing/2010/main" val="0"/>
              </a:ext>
            </a:extLst>
          </a:blip>
          <a:srcRect l="3884" r="37265" b="5515"/>
          <a:stretch/>
        </p:blipFill>
        <p:spPr>
          <a:xfrm>
            <a:off x="0" y="386816"/>
            <a:ext cx="6056504" cy="6471184"/>
          </a:xfrm>
          <a:prstGeom prst="rect">
            <a:avLst/>
          </a:prstGeom>
          <a:noFill/>
          <a:ln>
            <a:noFill/>
          </a:ln>
        </p:spPr>
      </p:pic>
      <p:sp>
        <p:nvSpPr>
          <p:cNvPr id="2" name="Title 1"/>
          <p:cNvSpPr>
            <a:spLocks noGrp="1"/>
          </p:cNvSpPr>
          <p:nvPr>
            <p:ph type="title" hasCustomPrompt="1"/>
          </p:nvPr>
        </p:nvSpPr>
        <p:spPr>
          <a:xfrm>
            <a:off x="6223186" y="3865206"/>
            <a:ext cx="4578164" cy="830997"/>
          </a:xfrm>
        </p:spPr>
        <p:txBody>
          <a:bodyPr anchor="t"/>
          <a:lstStyle>
            <a:lvl1pPr algn="l">
              <a:lnSpc>
                <a:spcPct val="80000"/>
              </a:lnSpc>
              <a:defRPr sz="3000">
                <a:solidFill>
                  <a:schemeClr val="tx1"/>
                </a:solidFill>
                <a:latin typeface="Arial" panose="020B0604020202020204" pitchFamily="34" charset="0"/>
              </a:defRPr>
            </a:lvl1pPr>
          </a:lstStyle>
          <a:p>
            <a:r>
              <a:rPr lang="en-US" dirty="0"/>
              <a:t>CLICK TO EDIT MASTER TITLE STYLE</a:t>
            </a:r>
          </a:p>
        </p:txBody>
      </p:sp>
      <p:pic>
        <p:nvPicPr>
          <p:cNvPr id="8" name="Picture 7"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10184883" y="6154845"/>
            <a:ext cx="1862852" cy="548640"/>
          </a:xfrm>
          <a:prstGeom prst="rect">
            <a:avLst/>
          </a:prstGeom>
          <a:noFill/>
          <a:ln>
            <a:noFill/>
          </a:ln>
        </p:spPr>
      </p:pic>
    </p:spTree>
    <p:extLst>
      <p:ext uri="{BB962C8B-B14F-4D97-AF65-F5344CB8AC3E}">
        <p14:creationId xmlns:p14="http://schemas.microsoft.com/office/powerpoint/2010/main" val="19208154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 3C">
    <p:spTree>
      <p:nvGrpSpPr>
        <p:cNvPr id="1" name=""/>
        <p:cNvGrpSpPr/>
        <p:nvPr/>
      </p:nvGrpSpPr>
      <p:grpSpPr>
        <a:xfrm>
          <a:off x="0" y="0"/>
          <a:ext cx="0" cy="0"/>
          <a:chOff x="0" y="0"/>
          <a:chExt cx="0" cy="0"/>
        </a:xfrm>
      </p:grpSpPr>
      <p:pic>
        <p:nvPicPr>
          <p:cNvPr id="8" name="Picture 7" descr="15_007_01_02_01_107.jpg"/>
          <p:cNvPicPr>
            <a:picLocks noChangeAspect="1"/>
          </p:cNvPicPr>
          <p:nvPr userDrawn="1"/>
        </p:nvPicPr>
        <p:blipFill rotWithShape="1">
          <a:blip r:embed="rId2">
            <a:extLst>
              <a:ext uri="{28A0092B-C50C-407E-A947-70E740481C1C}">
                <a14:useLocalDpi xmlns:a14="http://schemas.microsoft.com/office/drawing/2010/main" val="0"/>
              </a:ext>
            </a:extLst>
          </a:blip>
          <a:srcRect l="13722" t="20098" b="8185"/>
          <a:stretch/>
        </p:blipFill>
        <p:spPr>
          <a:xfrm>
            <a:off x="-1" y="-1"/>
            <a:ext cx="12188825" cy="6858001"/>
          </a:xfrm>
          <a:prstGeom prst="rect">
            <a:avLst/>
          </a:prstGeom>
        </p:spPr>
      </p:pic>
      <p:sp>
        <p:nvSpPr>
          <p:cNvPr id="2" name="Title 1"/>
          <p:cNvSpPr>
            <a:spLocks noGrp="1"/>
          </p:cNvSpPr>
          <p:nvPr>
            <p:ph type="title" hasCustomPrompt="1"/>
          </p:nvPr>
        </p:nvSpPr>
        <p:spPr>
          <a:xfrm>
            <a:off x="6956693" y="3130828"/>
            <a:ext cx="3997057" cy="1200329"/>
          </a:xfrm>
        </p:spPr>
        <p:txBody>
          <a:bodyPr anchor="t"/>
          <a:lstStyle>
            <a:lvl1pPr algn="l">
              <a:lnSpc>
                <a:spcPct val="80000"/>
              </a:lnSpc>
              <a:defRPr sz="30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643024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3D">
    <p:spTree>
      <p:nvGrpSpPr>
        <p:cNvPr id="1" name=""/>
        <p:cNvGrpSpPr/>
        <p:nvPr/>
      </p:nvGrpSpPr>
      <p:grpSpPr>
        <a:xfrm>
          <a:off x="0" y="0"/>
          <a:ext cx="0" cy="0"/>
          <a:chOff x="0" y="0"/>
          <a:chExt cx="0" cy="0"/>
        </a:xfrm>
      </p:grpSpPr>
      <p:pic>
        <p:nvPicPr>
          <p:cNvPr id="9" name="Picture 8" descr="15_007_01_02_02_026.jpg"/>
          <p:cNvPicPr>
            <a:picLocks noChangeAspect="1"/>
          </p:cNvPicPr>
          <p:nvPr userDrawn="1"/>
        </p:nvPicPr>
        <p:blipFill rotWithShape="1">
          <a:blip r:embed="rId2">
            <a:extLst>
              <a:ext uri="{28A0092B-C50C-407E-A947-70E740481C1C}">
                <a14:useLocalDpi xmlns:a14="http://schemas.microsoft.com/office/drawing/2010/main" val="0"/>
              </a:ext>
            </a:extLst>
          </a:blip>
          <a:srcRect l="10815" t="18449" r="4358" b="10133"/>
          <a:stretch/>
        </p:blipFill>
        <p:spPr>
          <a:xfrm>
            <a:off x="-1" y="0"/>
            <a:ext cx="12188825" cy="6858000"/>
          </a:xfrm>
          <a:prstGeom prst="rect">
            <a:avLst/>
          </a:prstGeom>
        </p:spPr>
      </p:pic>
      <p:sp>
        <p:nvSpPr>
          <p:cNvPr id="2" name="Title 1"/>
          <p:cNvSpPr>
            <a:spLocks noGrp="1"/>
          </p:cNvSpPr>
          <p:nvPr>
            <p:ph type="title" hasCustomPrompt="1"/>
          </p:nvPr>
        </p:nvSpPr>
        <p:spPr>
          <a:xfrm>
            <a:off x="3516295" y="1220737"/>
            <a:ext cx="8316213" cy="1175706"/>
          </a:xfrm>
        </p:spPr>
        <p:txBody>
          <a:bodyPr anchor="t"/>
          <a:lstStyle>
            <a:lvl1pPr algn="r">
              <a:lnSpc>
                <a:spcPct val="80000"/>
              </a:lnSpc>
              <a:defRPr sz="44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44463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2">
    <p:spTree>
      <p:nvGrpSpPr>
        <p:cNvPr id="1" name=""/>
        <p:cNvGrpSpPr/>
        <p:nvPr/>
      </p:nvGrpSpPr>
      <p:grpSpPr>
        <a:xfrm>
          <a:off x="0" y="0"/>
          <a:ext cx="0" cy="0"/>
          <a:chOff x="0" y="0"/>
          <a:chExt cx="0" cy="0"/>
        </a:xfrm>
      </p:grpSpPr>
      <p:pic>
        <p:nvPicPr>
          <p:cNvPr id="6" name="Picture 5" descr="Gallery_angled.jpg"/>
          <p:cNvPicPr>
            <a:picLocks noChangeAspect="1"/>
          </p:cNvPicPr>
          <p:nvPr userDrawn="1"/>
        </p:nvPicPr>
        <p:blipFill rotWithShape="1">
          <a:blip r:embed="rId2">
            <a:extLst>
              <a:ext uri="{28A0092B-C50C-407E-A947-70E740481C1C}">
                <a14:useLocalDpi xmlns:a14="http://schemas.microsoft.com/office/drawing/2010/main" val="0"/>
              </a:ext>
            </a:extLst>
          </a:blip>
          <a:srcRect t="1984" b="26078"/>
          <a:stretch/>
        </p:blipFill>
        <p:spPr>
          <a:xfrm>
            <a:off x="0" y="1"/>
            <a:ext cx="12188825" cy="6857999"/>
          </a:xfrm>
          <a:prstGeom prst="rect">
            <a:avLst/>
          </a:prstGeom>
        </p:spPr>
      </p:pic>
      <p:sp>
        <p:nvSpPr>
          <p:cNvPr id="2" name="Title 1"/>
          <p:cNvSpPr>
            <a:spLocks noGrp="1"/>
          </p:cNvSpPr>
          <p:nvPr>
            <p:ph type="ctrTitle" hasCustomPrompt="1"/>
          </p:nvPr>
        </p:nvSpPr>
        <p:spPr>
          <a:xfrm>
            <a:off x="1588309" y="1200342"/>
            <a:ext cx="7783997" cy="2234458"/>
          </a:xfrm>
        </p:spPr>
        <p:txBody>
          <a:bodyPr anchor="b">
            <a:spAutoFit/>
          </a:bodyPr>
          <a:lstStyle>
            <a:lvl1pPr algn="r">
              <a:lnSpc>
                <a:spcPct val="80000"/>
              </a:lnSpc>
              <a:defRPr sz="5800">
                <a:solidFill>
                  <a:schemeClr val="tx1"/>
                </a:solidFill>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588309" y="3665825"/>
            <a:ext cx="7783997" cy="338554"/>
          </a:xfrm>
          <a:prstGeom prst="rect">
            <a:avLst/>
          </a:prstGeom>
        </p:spPr>
        <p:txBody>
          <a:bodyPr wrap="square" anchor="t">
            <a:spAutoFit/>
          </a:bodyPr>
          <a:lstStyle>
            <a:lvl1pPr marL="0" indent="0" algn="r">
              <a:lnSpc>
                <a:spcPct val="80000"/>
              </a:lnSpc>
              <a:buNone/>
              <a:defRPr sz="2000">
                <a:solidFill>
                  <a:schemeClr val="tx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8" name="Picture 7"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2787496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3E">
    <p:spTree>
      <p:nvGrpSpPr>
        <p:cNvPr id="1" name=""/>
        <p:cNvGrpSpPr/>
        <p:nvPr/>
      </p:nvGrpSpPr>
      <p:grpSpPr>
        <a:xfrm>
          <a:off x="0" y="0"/>
          <a:ext cx="0" cy="0"/>
          <a:chOff x="0" y="0"/>
          <a:chExt cx="0" cy="0"/>
        </a:xfrm>
      </p:grpSpPr>
      <p:pic>
        <p:nvPicPr>
          <p:cNvPr id="7" name="Picture 6" descr="15_007_01_04_01_020.jpg"/>
          <p:cNvPicPr>
            <a:picLocks noChangeAspect="1"/>
          </p:cNvPicPr>
          <p:nvPr userDrawn="1"/>
        </p:nvPicPr>
        <p:blipFill rotWithShape="1">
          <a:blip r:embed="rId2">
            <a:extLst>
              <a:ext uri="{28A0092B-C50C-407E-A947-70E740481C1C}">
                <a14:useLocalDpi xmlns:a14="http://schemas.microsoft.com/office/drawing/2010/main" val="0"/>
              </a:ext>
            </a:extLst>
          </a:blip>
          <a:srcRect l="4054" r="15715" b="1824"/>
          <a:stretch/>
        </p:blipFill>
        <p:spPr>
          <a:xfrm>
            <a:off x="-12743" y="0"/>
            <a:ext cx="8267744" cy="6858000"/>
          </a:xfrm>
          <a:prstGeom prst="rect">
            <a:avLst/>
          </a:prstGeom>
          <a:solidFill>
            <a:srgbClr val="F2F0F6"/>
          </a:solidFill>
        </p:spPr>
      </p:pic>
      <p:sp>
        <p:nvSpPr>
          <p:cNvPr id="8" name="Freeform 7"/>
          <p:cNvSpPr/>
          <p:nvPr userDrawn="1"/>
        </p:nvSpPr>
        <p:spPr>
          <a:xfrm>
            <a:off x="8104346" y="0"/>
            <a:ext cx="247174" cy="6858000"/>
          </a:xfrm>
          <a:custGeom>
            <a:avLst/>
            <a:gdLst>
              <a:gd name="connsiteX0" fmla="*/ 228600 w 228600"/>
              <a:gd name="connsiteY0" fmla="*/ 12700 h 6858000"/>
              <a:gd name="connsiteX1" fmla="*/ 76200 w 228600"/>
              <a:gd name="connsiteY1" fmla="*/ 12700 h 6858000"/>
              <a:gd name="connsiteX2" fmla="*/ 0 w 228600"/>
              <a:gd name="connsiteY2" fmla="*/ 6858000 h 6858000"/>
              <a:gd name="connsiteX3" fmla="*/ 228600 w 228600"/>
              <a:gd name="connsiteY3" fmla="*/ 6858000 h 6858000"/>
              <a:gd name="connsiteX4" fmla="*/ 228600 w 228600"/>
              <a:gd name="connsiteY4" fmla="*/ 0 h 6858000"/>
              <a:gd name="connsiteX0" fmla="*/ 259080 w 259080"/>
              <a:gd name="connsiteY0" fmla="*/ 12700 h 6858000"/>
              <a:gd name="connsiteX1" fmla="*/ 106680 w 259080"/>
              <a:gd name="connsiteY1" fmla="*/ 12700 h 6858000"/>
              <a:gd name="connsiteX2" fmla="*/ 0 w 259080"/>
              <a:gd name="connsiteY2" fmla="*/ 6850380 h 6858000"/>
              <a:gd name="connsiteX3" fmla="*/ 259080 w 259080"/>
              <a:gd name="connsiteY3" fmla="*/ 6858000 h 6858000"/>
              <a:gd name="connsiteX4" fmla="*/ 259080 w 259080"/>
              <a:gd name="connsiteY4" fmla="*/ 0 h 6858000"/>
              <a:gd name="connsiteX0" fmla="*/ 251936 w 251936"/>
              <a:gd name="connsiteY0" fmla="*/ 12700 h 6858000"/>
              <a:gd name="connsiteX1" fmla="*/ 99536 w 251936"/>
              <a:gd name="connsiteY1" fmla="*/ 12700 h 6858000"/>
              <a:gd name="connsiteX2" fmla="*/ 0 w 251936"/>
              <a:gd name="connsiteY2" fmla="*/ 6857524 h 6858000"/>
              <a:gd name="connsiteX3" fmla="*/ 251936 w 251936"/>
              <a:gd name="connsiteY3" fmla="*/ 6858000 h 6858000"/>
              <a:gd name="connsiteX4" fmla="*/ 251936 w 251936"/>
              <a:gd name="connsiteY4" fmla="*/ 0 h 6858000"/>
              <a:gd name="connsiteX0" fmla="*/ 247174 w 247174"/>
              <a:gd name="connsiteY0" fmla="*/ 12700 h 6858000"/>
              <a:gd name="connsiteX1" fmla="*/ 94774 w 247174"/>
              <a:gd name="connsiteY1" fmla="*/ 12700 h 6858000"/>
              <a:gd name="connsiteX2" fmla="*/ 0 w 247174"/>
              <a:gd name="connsiteY2" fmla="*/ 6857524 h 6858000"/>
              <a:gd name="connsiteX3" fmla="*/ 247174 w 247174"/>
              <a:gd name="connsiteY3" fmla="*/ 6858000 h 6858000"/>
              <a:gd name="connsiteX4" fmla="*/ 247174 w 24717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74" h="6858000">
                <a:moveTo>
                  <a:pt x="247174" y="12700"/>
                </a:moveTo>
                <a:lnTo>
                  <a:pt x="94774" y="12700"/>
                </a:lnTo>
                <a:lnTo>
                  <a:pt x="0" y="6857524"/>
                </a:lnTo>
                <a:lnTo>
                  <a:pt x="247174" y="6858000"/>
                </a:lnTo>
                <a:lnTo>
                  <a:pt x="247174" y="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hasCustomPrompt="1"/>
          </p:nvPr>
        </p:nvSpPr>
        <p:spPr>
          <a:xfrm>
            <a:off x="8370570" y="3672746"/>
            <a:ext cx="3461938" cy="1200329"/>
          </a:xfrm>
        </p:spPr>
        <p:txBody>
          <a:bodyPr anchor="t"/>
          <a:lstStyle>
            <a:lvl1pPr algn="l">
              <a:lnSpc>
                <a:spcPct val="80000"/>
              </a:lnSpc>
              <a:defRPr sz="30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163620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3F">
    <p:spTree>
      <p:nvGrpSpPr>
        <p:cNvPr id="1" name=""/>
        <p:cNvGrpSpPr/>
        <p:nvPr/>
      </p:nvGrpSpPr>
      <p:grpSpPr>
        <a:xfrm>
          <a:off x="0" y="0"/>
          <a:ext cx="0" cy="0"/>
          <a:chOff x="0" y="0"/>
          <a:chExt cx="0" cy="0"/>
        </a:xfrm>
      </p:grpSpPr>
      <p:pic>
        <p:nvPicPr>
          <p:cNvPr id="5" name="Picture 4" descr="15_007_01_04_01_006.jpg"/>
          <p:cNvPicPr>
            <a:picLocks noChangeAspect="1"/>
          </p:cNvPicPr>
          <p:nvPr userDrawn="1"/>
        </p:nvPicPr>
        <p:blipFill rotWithShape="1">
          <a:blip r:embed="rId2">
            <a:extLst>
              <a:ext uri="{28A0092B-C50C-407E-A947-70E740481C1C}">
                <a14:useLocalDpi xmlns:a14="http://schemas.microsoft.com/office/drawing/2010/main" val="0"/>
              </a:ext>
            </a:extLst>
          </a:blip>
          <a:srcRect t="15455"/>
          <a:stretch/>
        </p:blipFill>
        <p:spPr>
          <a:xfrm>
            <a:off x="1" y="0"/>
            <a:ext cx="12188826" cy="6858000"/>
          </a:xfrm>
          <a:prstGeom prst="rect">
            <a:avLst/>
          </a:prstGeom>
          <a:noFill/>
          <a:ln>
            <a:noFill/>
          </a:ln>
        </p:spPr>
      </p:pic>
      <p:sp>
        <p:nvSpPr>
          <p:cNvPr id="2" name="Title 1"/>
          <p:cNvSpPr>
            <a:spLocks noGrp="1"/>
          </p:cNvSpPr>
          <p:nvPr>
            <p:ph type="title" hasCustomPrompt="1"/>
          </p:nvPr>
        </p:nvSpPr>
        <p:spPr>
          <a:xfrm>
            <a:off x="1219201" y="2507554"/>
            <a:ext cx="3949699" cy="1569660"/>
          </a:xfrm>
        </p:spPr>
        <p:txBody>
          <a:bodyPr anchor="t"/>
          <a:lstStyle>
            <a:lvl1pPr algn="r">
              <a:lnSpc>
                <a:spcPct val="80000"/>
              </a:lnSpc>
              <a:defRPr sz="40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567873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3F">
    <p:spTree>
      <p:nvGrpSpPr>
        <p:cNvPr id="1" name=""/>
        <p:cNvGrpSpPr/>
        <p:nvPr/>
      </p:nvGrpSpPr>
      <p:grpSpPr>
        <a:xfrm>
          <a:off x="0" y="0"/>
          <a:ext cx="0" cy="0"/>
          <a:chOff x="0" y="0"/>
          <a:chExt cx="0" cy="0"/>
        </a:xfrm>
      </p:grpSpPr>
      <p:pic>
        <p:nvPicPr>
          <p:cNvPr id="4" name="Picture 3" descr="15_007_01_04_01_021.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8824" cy="6858000"/>
          </a:xfrm>
          <a:prstGeom prst="rect">
            <a:avLst/>
          </a:prstGeom>
        </p:spPr>
      </p:pic>
      <p:sp>
        <p:nvSpPr>
          <p:cNvPr id="2" name="Title 1"/>
          <p:cNvSpPr>
            <a:spLocks noGrp="1"/>
          </p:cNvSpPr>
          <p:nvPr>
            <p:ph type="title" hasCustomPrompt="1"/>
          </p:nvPr>
        </p:nvSpPr>
        <p:spPr>
          <a:xfrm>
            <a:off x="7894527" y="2967060"/>
            <a:ext cx="3949699" cy="1126462"/>
          </a:xfrm>
        </p:spPr>
        <p:txBody>
          <a:bodyPr anchor="t"/>
          <a:lstStyle>
            <a:lvl1pPr algn="l">
              <a:lnSpc>
                <a:spcPct val="80000"/>
              </a:lnSpc>
              <a:defRPr sz="28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573134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3G">
    <p:spTree>
      <p:nvGrpSpPr>
        <p:cNvPr id="1" name=""/>
        <p:cNvGrpSpPr/>
        <p:nvPr/>
      </p:nvGrpSpPr>
      <p:grpSpPr>
        <a:xfrm>
          <a:off x="0" y="0"/>
          <a:ext cx="0" cy="0"/>
          <a:chOff x="0" y="0"/>
          <a:chExt cx="0" cy="0"/>
        </a:xfrm>
      </p:grpSpPr>
      <p:pic>
        <p:nvPicPr>
          <p:cNvPr id="7" name="Picture 6" descr="15_007_01_05_05_005.jpg"/>
          <p:cNvPicPr>
            <a:picLocks noChangeAspect="1"/>
          </p:cNvPicPr>
          <p:nvPr userDrawn="1"/>
        </p:nvPicPr>
        <p:blipFill rotWithShape="1">
          <a:blip r:embed="rId2">
            <a:extLst>
              <a:ext uri="{28A0092B-C50C-407E-A947-70E740481C1C}">
                <a14:useLocalDpi xmlns:a14="http://schemas.microsoft.com/office/drawing/2010/main" val="0"/>
              </a:ext>
            </a:extLst>
          </a:blip>
          <a:srcRect t="6759" r="3236" b="9725"/>
          <a:stretch/>
        </p:blipFill>
        <p:spPr>
          <a:xfrm>
            <a:off x="-28648" y="0"/>
            <a:ext cx="12246120" cy="6858000"/>
          </a:xfrm>
          <a:prstGeom prst="rect">
            <a:avLst/>
          </a:prstGeom>
          <a:solidFill>
            <a:srgbClr val="F2F0F6"/>
          </a:solidFill>
        </p:spPr>
      </p:pic>
      <p:sp>
        <p:nvSpPr>
          <p:cNvPr id="2" name="Title 1"/>
          <p:cNvSpPr>
            <a:spLocks noGrp="1"/>
          </p:cNvSpPr>
          <p:nvPr>
            <p:ph type="title" hasCustomPrompt="1"/>
          </p:nvPr>
        </p:nvSpPr>
        <p:spPr>
          <a:xfrm>
            <a:off x="1095375" y="3638195"/>
            <a:ext cx="3914770" cy="1311128"/>
          </a:xfrm>
        </p:spPr>
        <p:txBody>
          <a:bodyPr anchor="t"/>
          <a:lstStyle>
            <a:lvl1pPr algn="r">
              <a:lnSpc>
                <a:spcPct val="80000"/>
              </a:lnSpc>
              <a:defRPr sz="3300">
                <a:solidFill>
                  <a:schemeClr val="tx1"/>
                </a:solidFill>
                <a:latin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056173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Layout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5" name="Picture Placeholder 4"/>
          <p:cNvSpPr>
            <a:spLocks noGrp="1"/>
          </p:cNvSpPr>
          <p:nvPr>
            <p:ph type="pic" sz="quarter" idx="10"/>
          </p:nvPr>
        </p:nvSpPr>
        <p:spPr>
          <a:xfrm>
            <a:off x="723741" y="1251047"/>
            <a:ext cx="6838996" cy="4578253"/>
          </a:xfrm>
          <a:prstGeom prst="rect">
            <a:avLst/>
          </a:prstGeom>
        </p:spPr>
        <p:txBody>
          <a:bodyPr/>
          <a:lstStyle>
            <a:lvl1pPr marL="0" indent="0" algn="ctr">
              <a:buNone/>
              <a:defRPr sz="2400">
                <a:latin typeface="Arial" panose="020B0604020202020204" pitchFamily="34" charset="0"/>
                <a:cs typeface="Arial" panose="020B0604020202020204" pitchFamily="34" charset="0"/>
              </a:defRPr>
            </a:lvl1pPr>
          </a:lstStyle>
          <a:p>
            <a:endParaRPr lang="en-US" dirty="0"/>
          </a:p>
        </p:txBody>
      </p:sp>
      <p:pic>
        <p:nvPicPr>
          <p:cNvPr id="6" name="Picture 5" descr="Locations_Montefiore_Doing More_SM_4c.eps"/>
          <p:cNvPicPr>
            <a:picLocks noChangeAspect="1"/>
          </p:cNvPicPr>
          <p:nvPr userDrawn="1"/>
        </p:nvPicPr>
        <p:blipFill rotWithShape="1">
          <a:blip r:embed="rId2">
            <a:extLst>
              <a:ext uri="{28A0092B-C50C-407E-A947-70E740481C1C}">
                <a14:useLocalDpi xmlns:a14="http://schemas.microsoft.com/office/drawing/2010/main" val="0"/>
              </a:ext>
            </a:extLst>
          </a:blip>
          <a:srcRect l="53705" t="48438" r="15861" b="39959"/>
          <a:stretch/>
        </p:blipFill>
        <p:spPr>
          <a:xfrm>
            <a:off x="10184883" y="6154845"/>
            <a:ext cx="1862852" cy="548640"/>
          </a:xfrm>
          <a:prstGeom prst="rect">
            <a:avLst/>
          </a:prstGeom>
          <a:noFill/>
          <a:ln>
            <a:noFill/>
          </a:ln>
        </p:spPr>
      </p:pic>
    </p:spTree>
    <p:extLst>
      <p:ext uri="{BB962C8B-B14F-4D97-AF65-F5344CB8AC3E}">
        <p14:creationId xmlns:p14="http://schemas.microsoft.com/office/powerpoint/2010/main" val="4054738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Layout 3">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31959" y="1476375"/>
            <a:ext cx="5165731" cy="3441669"/>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n-US" dirty="0"/>
          </a:p>
        </p:txBody>
      </p:sp>
      <p:sp>
        <p:nvSpPr>
          <p:cNvPr id="8" name="Picture Placeholder 7"/>
          <p:cNvSpPr>
            <a:spLocks noGrp="1"/>
          </p:cNvSpPr>
          <p:nvPr>
            <p:ph type="pic" sz="quarter" idx="11"/>
          </p:nvPr>
        </p:nvSpPr>
        <p:spPr>
          <a:xfrm>
            <a:off x="6291135" y="1476375"/>
            <a:ext cx="5165853" cy="3441700"/>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stStyle>
          <a:p>
            <a:endParaRPr lang="en-US" dirty="0"/>
          </a:p>
        </p:txBody>
      </p:sp>
      <p:sp>
        <p:nvSpPr>
          <p:cNvPr id="2" name="Title 1"/>
          <p:cNvSpPr>
            <a:spLocks noGrp="1"/>
          </p:cNvSpPr>
          <p:nvPr>
            <p:ph type="title" hasCustomPrompt="1"/>
          </p:nvPr>
        </p:nvSpPr>
        <p:spPr>
          <a:xfrm>
            <a:off x="609441" y="615305"/>
            <a:ext cx="10969943" cy="461665"/>
          </a:xfrm>
        </p:spPr>
        <p:txBody>
          <a:bodyPr/>
          <a:lstStyle>
            <a:lvl1pPr>
              <a:lnSpc>
                <a:spcPct val="80000"/>
              </a:lnSpc>
              <a:defRPr sz="3000" b="1" i="0">
                <a:solidFill>
                  <a:schemeClr val="tx1"/>
                </a:solidFill>
              </a:defRPr>
            </a:lvl1pPr>
          </a:lstStyle>
          <a:p>
            <a:r>
              <a:rPr lang="en-US" dirty="0"/>
              <a:t>CLICK TO EDIT MASTER TITLE STYLE</a:t>
            </a:r>
          </a:p>
        </p:txBody>
      </p:sp>
      <p:pic>
        <p:nvPicPr>
          <p:cNvPr id="6" name="Picture 5" descr="Locations_Montefiore_Doing More_SM_4c.eps"/>
          <p:cNvPicPr>
            <a:picLocks noChangeAspect="1"/>
          </p:cNvPicPr>
          <p:nvPr userDrawn="1"/>
        </p:nvPicPr>
        <p:blipFill rotWithShape="1">
          <a:blip r:embed="rId2">
            <a:extLst>
              <a:ext uri="{28A0092B-C50C-407E-A947-70E740481C1C}">
                <a14:useLocalDpi xmlns:a14="http://schemas.microsoft.com/office/drawing/2010/main" val="0"/>
              </a:ext>
            </a:extLst>
          </a:blip>
          <a:srcRect l="53705" t="48438" r="15861" b="39959"/>
          <a:stretch/>
        </p:blipFill>
        <p:spPr>
          <a:xfrm>
            <a:off x="10184883" y="6154845"/>
            <a:ext cx="1862852" cy="548640"/>
          </a:xfrm>
          <a:prstGeom prst="rect">
            <a:avLst/>
          </a:prstGeom>
          <a:noFill/>
          <a:ln>
            <a:noFill/>
          </a:ln>
        </p:spPr>
      </p:pic>
    </p:spTree>
    <p:extLst>
      <p:ext uri="{BB962C8B-B14F-4D97-AF65-F5344CB8AC3E}">
        <p14:creationId xmlns:p14="http://schemas.microsoft.com/office/powerpoint/2010/main" val="3533915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Layout 4">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9442" y="1764934"/>
            <a:ext cx="3474720" cy="2864583"/>
          </a:xfrm>
          <a:prstGeom prst="rect">
            <a:avLst/>
          </a:prstGeom>
        </p:spPr>
        <p:txBody>
          <a:bodyPr/>
          <a:lstStyle>
            <a:lvl1pPr marL="0" indent="0" algn="ctr">
              <a:buNone/>
              <a:defRPr sz="1800">
                <a:latin typeface="Arial" panose="020B0604020202020204" pitchFamily="34" charset="0"/>
                <a:cs typeface="Arial" panose="020B0604020202020204" pitchFamily="34" charset="0"/>
              </a:defRPr>
            </a:lvl1pPr>
          </a:lstStyle>
          <a:p>
            <a:endParaRPr lang="en-US" dirty="0"/>
          </a:p>
        </p:txBody>
      </p:sp>
      <p:sp>
        <p:nvSpPr>
          <p:cNvPr id="8" name="Picture Placeholder 7"/>
          <p:cNvSpPr>
            <a:spLocks noGrp="1"/>
          </p:cNvSpPr>
          <p:nvPr>
            <p:ph type="pic" sz="quarter" idx="11"/>
          </p:nvPr>
        </p:nvSpPr>
        <p:spPr>
          <a:xfrm>
            <a:off x="4357053" y="1764921"/>
            <a:ext cx="3474720" cy="2864608"/>
          </a:xfrm>
          <a:prstGeom prst="rect">
            <a:avLst/>
          </a:prstGeom>
        </p:spPr>
        <p:txBody>
          <a:bodyPr/>
          <a:lstStyle>
            <a:lvl1pPr marL="0" indent="0" algn="ctr">
              <a:buNone/>
              <a:defRPr sz="1800">
                <a:latin typeface="Arial" panose="020B0604020202020204" pitchFamily="34" charset="0"/>
                <a:cs typeface="Arial" panose="020B0604020202020204" pitchFamily="34" charset="0"/>
              </a:defRPr>
            </a:lvl1pPr>
          </a:lstStyle>
          <a:p>
            <a:endParaRPr lang="en-US" dirty="0"/>
          </a:p>
        </p:txBody>
      </p:sp>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sp>
        <p:nvSpPr>
          <p:cNvPr id="6" name="Picture Placeholder 5"/>
          <p:cNvSpPr>
            <a:spLocks noGrp="1"/>
          </p:cNvSpPr>
          <p:nvPr>
            <p:ph type="pic" sz="quarter" idx="12"/>
          </p:nvPr>
        </p:nvSpPr>
        <p:spPr>
          <a:xfrm>
            <a:off x="8104664" y="1764921"/>
            <a:ext cx="3474720" cy="2864608"/>
          </a:xfrm>
          <a:prstGeom prst="rect">
            <a:avLst/>
          </a:prstGeom>
        </p:spPr>
        <p:txBody>
          <a:bodyPr/>
          <a:lstStyle>
            <a:lvl1pPr marL="0" indent="0" algn="ctr">
              <a:buNone/>
              <a:defRPr sz="1800">
                <a:latin typeface="Arial" panose="020B0604020202020204" pitchFamily="34" charset="0"/>
                <a:cs typeface="Arial" panose="020B0604020202020204" pitchFamily="34" charset="0"/>
              </a:defRPr>
            </a:lvl1pPr>
          </a:lstStyle>
          <a:p>
            <a:endParaRPr lang="en-US" dirty="0"/>
          </a:p>
        </p:txBody>
      </p:sp>
      <p:pic>
        <p:nvPicPr>
          <p:cNvPr id="7" name="Picture 6" descr="Locations_Montefiore_Doing More_SM_4c.eps"/>
          <p:cNvPicPr>
            <a:picLocks noChangeAspect="1"/>
          </p:cNvPicPr>
          <p:nvPr userDrawn="1"/>
        </p:nvPicPr>
        <p:blipFill rotWithShape="1">
          <a:blip r:embed="rId2">
            <a:extLst>
              <a:ext uri="{28A0092B-C50C-407E-A947-70E740481C1C}">
                <a14:useLocalDpi xmlns:a14="http://schemas.microsoft.com/office/drawing/2010/main" val="0"/>
              </a:ext>
            </a:extLst>
          </a:blip>
          <a:srcRect l="53705" t="48438" r="15861" b="39959"/>
          <a:stretch/>
        </p:blipFill>
        <p:spPr>
          <a:xfrm>
            <a:off x="10184883" y="6154845"/>
            <a:ext cx="1862852" cy="548640"/>
          </a:xfrm>
          <a:prstGeom prst="rect">
            <a:avLst/>
          </a:prstGeom>
          <a:noFill/>
          <a:ln>
            <a:noFill/>
          </a:ln>
        </p:spPr>
      </p:pic>
    </p:spTree>
    <p:extLst>
      <p:ext uri="{BB962C8B-B14F-4D97-AF65-F5344CB8AC3E}">
        <p14:creationId xmlns:p14="http://schemas.microsoft.com/office/powerpoint/2010/main" val="15840014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Einstein Logo Lock-u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grpSp>
        <p:nvGrpSpPr>
          <p:cNvPr id="4" name="Group 3"/>
          <p:cNvGrpSpPr/>
          <p:nvPr userDrawn="1"/>
        </p:nvGrpSpPr>
        <p:grpSpPr>
          <a:xfrm>
            <a:off x="8347406" y="6064247"/>
            <a:ext cx="3700329" cy="663582"/>
            <a:chOff x="8347406" y="6064247"/>
            <a:chExt cx="3700329" cy="663582"/>
          </a:xfrm>
        </p:grpSpPr>
        <p:pic>
          <p:nvPicPr>
            <p:cNvPr id="8" name="Picture 7" descr="Locations_Montefiore_Doing More_SM_4c.eps"/>
            <p:cNvPicPr>
              <a:picLocks noChangeAspect="1"/>
            </p:cNvPicPr>
            <p:nvPr userDrawn="1"/>
          </p:nvPicPr>
          <p:blipFill rotWithShape="1">
            <a:blip r:embed="rId2">
              <a:extLst>
                <a:ext uri="{28A0092B-C50C-407E-A947-70E740481C1C}">
                  <a14:useLocalDpi xmlns:a14="http://schemas.microsoft.com/office/drawing/2010/main" val="0"/>
                </a:ext>
              </a:extLst>
            </a:blip>
            <a:srcRect l="53705" t="48438" r="15861" b="39959"/>
            <a:stretch/>
          </p:blipFill>
          <p:spPr>
            <a:xfrm>
              <a:off x="10184883" y="6154845"/>
              <a:ext cx="1862852" cy="548640"/>
            </a:xfrm>
            <a:prstGeom prst="rect">
              <a:avLst/>
            </a:prstGeom>
            <a:noFill/>
            <a:ln>
              <a:noFill/>
            </a:ln>
          </p:spPr>
        </p:pic>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tretch>
              <a:fillRect/>
            </a:stretch>
          </p:blipFill>
          <p:spPr bwMode="auto">
            <a:xfrm>
              <a:off x="8347406" y="6221796"/>
              <a:ext cx="1364846" cy="409738"/>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9967002" y="6064247"/>
              <a:ext cx="0" cy="66358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30209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MDM Wall">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61" y="0"/>
            <a:ext cx="12185903" cy="6858000"/>
          </a:xfrm>
          <a:prstGeom prst="rect">
            <a:avLst/>
          </a:prstGeom>
          <a:noFill/>
          <a:ln>
            <a:noFill/>
          </a:ln>
        </p:spPr>
      </p:pic>
    </p:spTree>
    <p:extLst>
      <p:ext uri="{BB962C8B-B14F-4D97-AF65-F5344CB8AC3E}">
        <p14:creationId xmlns:p14="http://schemas.microsoft.com/office/powerpoint/2010/main" val="21956898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007B04B-F775-0EDF-A127-54844B533D47}"/>
              </a:ext>
            </a:extLst>
          </p:cNvPr>
          <p:cNvSpPr>
            <a:spLocks noGrp="1"/>
          </p:cNvSpPr>
          <p:nvPr>
            <p:ph type="ctrTitle"/>
          </p:nvPr>
        </p:nvSpPr>
        <p:spPr>
          <a:xfrm>
            <a:off x="637843" y="801933"/>
            <a:ext cx="10913140" cy="450573"/>
          </a:xfrm>
          <a:prstGeom prst="rect">
            <a:avLst/>
          </a:prstGeom>
        </p:spPr>
        <p:txBody>
          <a:bodyPr anchor="b"/>
          <a:lstStyle>
            <a:lvl1pPr algn="l">
              <a:defRPr sz="2910" b="1">
                <a:solidFill>
                  <a:srgbClr val="00669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a:t>
            </a:r>
          </a:p>
        </p:txBody>
      </p:sp>
      <p:sp>
        <p:nvSpPr>
          <p:cNvPr id="2" name="Text Placeholder 9">
            <a:extLst>
              <a:ext uri="{FF2B5EF4-FFF2-40B4-BE49-F238E27FC236}">
                <a16:creationId xmlns:a16="http://schemas.microsoft.com/office/drawing/2014/main" id="{54D50321-A45B-3715-3D90-976DDDEC5636}"/>
              </a:ext>
            </a:extLst>
          </p:cNvPr>
          <p:cNvSpPr>
            <a:spLocks noGrp="1"/>
          </p:cNvSpPr>
          <p:nvPr>
            <p:ph type="body" sz="quarter" idx="11"/>
          </p:nvPr>
        </p:nvSpPr>
        <p:spPr>
          <a:xfrm>
            <a:off x="637843" y="1349651"/>
            <a:ext cx="10913140" cy="4584391"/>
          </a:xfrm>
          <a:prstGeom prst="rect">
            <a:avLst/>
          </a:prstGeom>
        </p:spPr>
        <p:txBody>
          <a:bodyPr/>
          <a:lstStyle>
            <a:lvl1pPr marL="0" indent="0">
              <a:buFont typeface="Arial" panose="020B0604020202020204" pitchFamily="34" charset="0"/>
              <a:buNone/>
              <a:defRPr sz="1698">
                <a:latin typeface="Calibri" panose="020F0502020204030204" pitchFamily="34" charset="0"/>
                <a:ea typeface="Verdana" panose="020B0604030504040204" pitchFamily="34" charset="0"/>
                <a:cs typeface="Calibri" panose="020F0502020204030204" pitchFamily="34" charset="0"/>
              </a:defRPr>
            </a:lvl1pPr>
            <a:lvl2pPr marL="485101" indent="-207900">
              <a:buFont typeface="Arial" panose="020B0604020202020204" pitchFamily="34" charset="0"/>
              <a:buChar char="•"/>
              <a:defRPr/>
            </a:lvl2pPr>
            <a:lvl3pPr marL="762301" indent="-207900">
              <a:buFont typeface="Arial" panose="020B0604020202020204" pitchFamily="34" charset="0"/>
              <a:buChar char="•"/>
              <a:defRPr/>
            </a:lvl3pPr>
            <a:lvl4pPr marL="1004851" indent="-173250">
              <a:buFont typeface="Arial" panose="020B0604020202020204" pitchFamily="34" charset="0"/>
              <a:buChar char="•"/>
              <a:defRPr/>
            </a:lvl4pPr>
            <a:lvl5pPr marL="1282052" indent="-173250">
              <a:buFont typeface="Arial" panose="020B0604020202020204" pitchFamily="34" charset="0"/>
              <a:buChar char="•"/>
              <a:defRPr/>
            </a:lvl5pPr>
          </a:lstStyle>
          <a:p>
            <a:r>
              <a:rPr lang="en-US" dirty="0"/>
              <a:t>Click to edit</a:t>
            </a:r>
          </a:p>
        </p:txBody>
      </p:sp>
    </p:spTree>
    <p:extLst>
      <p:ext uri="{BB962C8B-B14F-4D97-AF65-F5344CB8AC3E}">
        <p14:creationId xmlns:p14="http://schemas.microsoft.com/office/powerpoint/2010/main" val="280738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pic>
        <p:nvPicPr>
          <p:cNvPr id="7" name="Picture 6" descr="Gallery_angled.jpg"/>
          <p:cNvPicPr>
            <a:picLocks noChangeAspect="1"/>
          </p:cNvPicPr>
          <p:nvPr userDrawn="1"/>
        </p:nvPicPr>
        <p:blipFill rotWithShape="1">
          <a:blip r:embed="rId2">
            <a:extLst>
              <a:ext uri="{28A0092B-C50C-407E-A947-70E740481C1C}">
                <a14:useLocalDpi xmlns:a14="http://schemas.microsoft.com/office/drawing/2010/main" val="0"/>
              </a:ext>
            </a:extLst>
          </a:blip>
          <a:srcRect l="48575" t="12359" b="51882"/>
          <a:stretch/>
        </p:blipFill>
        <p:spPr>
          <a:xfrm>
            <a:off x="-1" y="0"/>
            <a:ext cx="12188826" cy="6858001"/>
          </a:xfrm>
          <a:prstGeom prst="rect">
            <a:avLst/>
          </a:prstGeom>
        </p:spPr>
      </p:pic>
      <p:pic>
        <p:nvPicPr>
          <p:cNvPr id="8" name="Picture 7"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
        <p:nvSpPr>
          <p:cNvPr id="2" name="Title 1"/>
          <p:cNvSpPr>
            <a:spLocks noGrp="1"/>
          </p:cNvSpPr>
          <p:nvPr>
            <p:ph type="title" hasCustomPrompt="1"/>
          </p:nvPr>
        </p:nvSpPr>
        <p:spPr>
          <a:xfrm>
            <a:off x="781969" y="2327454"/>
            <a:ext cx="8122878" cy="1274195"/>
          </a:xfrm>
        </p:spPr>
        <p:txBody>
          <a:bodyPr anchor="ctr"/>
          <a:lstStyle>
            <a:lvl1pPr algn="r">
              <a:lnSpc>
                <a:spcPct val="80000"/>
              </a:lnSpc>
              <a:defRPr sz="48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782638" y="3875088"/>
            <a:ext cx="8121650" cy="465137"/>
          </a:xfrm>
          <a:prstGeom prst="rect">
            <a:avLst/>
          </a:prstGeom>
        </p:spPr>
        <p:txBody>
          <a:bodyPr/>
          <a:lstStyle>
            <a:lvl1pPr marL="0" indent="0" algn="r">
              <a:lnSpc>
                <a:spcPct val="80000"/>
              </a:lnSpc>
              <a:buNone/>
              <a:defRPr sz="200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spTree>
    <p:extLst>
      <p:ext uri="{BB962C8B-B14F-4D97-AF65-F5344CB8AC3E}">
        <p14:creationId xmlns:p14="http://schemas.microsoft.com/office/powerpoint/2010/main" val="3634447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69A8D8-FA36-437F-87C0-8E86595C5987}"/>
              </a:ext>
            </a:extLst>
          </p:cNvPr>
          <p:cNvSpPr>
            <a:spLocks noGrp="1"/>
          </p:cNvSpPr>
          <p:nvPr>
            <p:ph type="dt" sz="half" idx="10"/>
          </p:nvPr>
        </p:nvSpPr>
        <p:spPr/>
        <p:txBody>
          <a:bodyPr/>
          <a:lstStyle/>
          <a:p>
            <a:fld id="{F18539D2-402A-4D61-B3FF-798961261687}" type="datetimeFigureOut">
              <a:rPr lang="en-US" smtClean="0"/>
              <a:t>10/7/2025</a:t>
            </a:fld>
            <a:endParaRPr lang="en-US"/>
          </a:p>
        </p:txBody>
      </p:sp>
      <p:sp>
        <p:nvSpPr>
          <p:cNvPr id="3" name="Footer Placeholder 2">
            <a:extLst>
              <a:ext uri="{FF2B5EF4-FFF2-40B4-BE49-F238E27FC236}">
                <a16:creationId xmlns:a16="http://schemas.microsoft.com/office/drawing/2014/main" id="{4CC65C94-0AC0-4B64-BF05-C2A36224881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061B97F-F1B3-427A-89F3-E5D2EE0BE455}"/>
              </a:ext>
            </a:extLst>
          </p:cNvPr>
          <p:cNvSpPr>
            <a:spLocks noGrp="1"/>
          </p:cNvSpPr>
          <p:nvPr>
            <p:ph type="sldNum" sz="quarter" idx="12"/>
          </p:nvPr>
        </p:nvSpPr>
        <p:spPr/>
        <p:txBody>
          <a:bodyPr/>
          <a:lstStyle/>
          <a:p>
            <a:fld id="{4F013A06-11F0-4784-B713-19FC112395C1}" type="slidenum">
              <a:rPr lang="en-US" smtClean="0"/>
              <a:t>‹#›</a:t>
            </a:fld>
            <a:endParaRPr lang="en-US"/>
          </a:p>
        </p:txBody>
      </p:sp>
    </p:spTree>
    <p:extLst>
      <p:ext uri="{BB962C8B-B14F-4D97-AF65-F5344CB8AC3E}">
        <p14:creationId xmlns:p14="http://schemas.microsoft.com/office/powerpoint/2010/main" val="4252087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51AE82-0737-577A-6846-1BE64C0C1BA2}"/>
              </a:ext>
            </a:extLst>
          </p:cNvPr>
          <p:cNvSpPr>
            <a:spLocks noGrp="1"/>
          </p:cNvSpPr>
          <p:nvPr>
            <p:ph type="ctrTitle"/>
          </p:nvPr>
        </p:nvSpPr>
        <p:spPr>
          <a:xfrm>
            <a:off x="637843" y="801933"/>
            <a:ext cx="10913140" cy="450573"/>
          </a:xfrm>
          <a:prstGeom prst="rect">
            <a:avLst/>
          </a:prstGeom>
        </p:spPr>
        <p:txBody>
          <a:bodyPr anchor="b"/>
          <a:lstStyle>
            <a:lvl1pPr algn="l">
              <a:defRPr sz="2910" b="1">
                <a:solidFill>
                  <a:srgbClr val="006699"/>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a:t>
            </a:r>
          </a:p>
        </p:txBody>
      </p:sp>
      <p:sp>
        <p:nvSpPr>
          <p:cNvPr id="10" name="Text Placeholder 9">
            <a:extLst>
              <a:ext uri="{FF2B5EF4-FFF2-40B4-BE49-F238E27FC236}">
                <a16:creationId xmlns:a16="http://schemas.microsoft.com/office/drawing/2014/main" id="{DF368C6F-7953-7C70-F57D-7199C88C11D6}"/>
              </a:ext>
            </a:extLst>
          </p:cNvPr>
          <p:cNvSpPr>
            <a:spLocks noGrp="1"/>
          </p:cNvSpPr>
          <p:nvPr>
            <p:ph type="body" sz="quarter" idx="10"/>
          </p:nvPr>
        </p:nvSpPr>
        <p:spPr>
          <a:xfrm>
            <a:off x="6312675" y="1349651"/>
            <a:ext cx="5238307" cy="4584391"/>
          </a:xfrm>
          <a:prstGeom prst="rect">
            <a:avLst/>
          </a:prstGeom>
        </p:spPr>
        <p:txBody>
          <a:bodyPr/>
          <a:lstStyle>
            <a:lvl1pPr marL="277200" indent="-277200">
              <a:buClr>
                <a:srgbClr val="006699"/>
              </a:buClr>
              <a:buFont typeface="Arial" panose="020B0604020202020204" pitchFamily="34" charset="0"/>
              <a:buChar char="•"/>
              <a:defRPr sz="1698">
                <a:latin typeface="Calibri" panose="020F0502020204030204" pitchFamily="34" charset="0"/>
                <a:ea typeface="Verdana" panose="020B0604030504040204" pitchFamily="34" charset="0"/>
                <a:cs typeface="Calibri" panose="020F0502020204030204" pitchFamily="34" charset="0"/>
              </a:defRPr>
            </a:lvl1pPr>
            <a:lvl2pPr marL="485101" indent="-207900">
              <a:buFont typeface="Arial" panose="020B0604020202020204" pitchFamily="34" charset="0"/>
              <a:buChar char="•"/>
              <a:defRPr/>
            </a:lvl2pPr>
            <a:lvl3pPr marL="762301" indent="-207900">
              <a:buFont typeface="Arial" panose="020B0604020202020204" pitchFamily="34" charset="0"/>
              <a:buChar char="•"/>
              <a:defRPr/>
            </a:lvl3pPr>
            <a:lvl4pPr marL="1004851" indent="-173250">
              <a:buFont typeface="Arial" panose="020B0604020202020204" pitchFamily="34" charset="0"/>
              <a:buChar char="•"/>
              <a:defRPr/>
            </a:lvl4pPr>
            <a:lvl5pPr marL="1282052" indent="-173250">
              <a:buFont typeface="Arial" panose="020B0604020202020204" pitchFamily="34" charset="0"/>
              <a:buChar char="•"/>
              <a:defRPr/>
            </a:lvl5pPr>
          </a:lstStyle>
          <a:p>
            <a:r>
              <a:rPr lang="en-US" dirty="0"/>
              <a:t>Click to edit</a:t>
            </a:r>
          </a:p>
        </p:txBody>
      </p:sp>
      <p:sp>
        <p:nvSpPr>
          <p:cNvPr id="2" name="Text Placeholder 9">
            <a:extLst>
              <a:ext uri="{FF2B5EF4-FFF2-40B4-BE49-F238E27FC236}">
                <a16:creationId xmlns:a16="http://schemas.microsoft.com/office/drawing/2014/main" id="{56EC067E-5A85-8A8B-62AE-BAD96692741E}"/>
              </a:ext>
            </a:extLst>
          </p:cNvPr>
          <p:cNvSpPr>
            <a:spLocks noGrp="1"/>
          </p:cNvSpPr>
          <p:nvPr>
            <p:ph type="body" sz="quarter" idx="11"/>
          </p:nvPr>
        </p:nvSpPr>
        <p:spPr>
          <a:xfrm>
            <a:off x="637843" y="1349651"/>
            <a:ext cx="5238307" cy="4584391"/>
          </a:xfrm>
          <a:prstGeom prst="rect">
            <a:avLst/>
          </a:prstGeom>
        </p:spPr>
        <p:txBody>
          <a:bodyPr/>
          <a:lstStyle>
            <a:lvl1pPr marL="0" indent="0">
              <a:buFont typeface="Arial" panose="020B0604020202020204" pitchFamily="34" charset="0"/>
              <a:buNone/>
              <a:defRPr sz="1698">
                <a:latin typeface="Calibri" panose="020F0502020204030204" pitchFamily="34" charset="0"/>
                <a:ea typeface="Verdana" panose="020B0604030504040204" pitchFamily="34" charset="0"/>
                <a:cs typeface="Calibri" panose="020F0502020204030204" pitchFamily="34" charset="0"/>
              </a:defRPr>
            </a:lvl1pPr>
            <a:lvl2pPr marL="485101" indent="-207900">
              <a:buFont typeface="Arial" panose="020B0604020202020204" pitchFamily="34" charset="0"/>
              <a:buChar char="•"/>
              <a:defRPr/>
            </a:lvl2pPr>
            <a:lvl3pPr marL="762301" indent="-207900">
              <a:buFont typeface="Arial" panose="020B0604020202020204" pitchFamily="34" charset="0"/>
              <a:buChar char="•"/>
              <a:defRPr/>
            </a:lvl3pPr>
            <a:lvl4pPr marL="1004851" indent="-173250">
              <a:buFont typeface="Arial" panose="020B0604020202020204" pitchFamily="34" charset="0"/>
              <a:buChar char="•"/>
              <a:defRPr/>
            </a:lvl4pPr>
            <a:lvl5pPr marL="1282052" indent="-173250">
              <a:buFont typeface="Arial" panose="020B0604020202020204" pitchFamily="34" charset="0"/>
              <a:buChar char="•"/>
              <a:defRPr/>
            </a:lvl5pPr>
          </a:lstStyle>
          <a:p>
            <a:r>
              <a:rPr lang="en-US" dirty="0"/>
              <a:t>Click to edit</a:t>
            </a:r>
          </a:p>
        </p:txBody>
      </p:sp>
    </p:spTree>
    <p:extLst>
      <p:ext uri="{BB962C8B-B14F-4D97-AF65-F5344CB8AC3E}">
        <p14:creationId xmlns:p14="http://schemas.microsoft.com/office/powerpoint/2010/main" val="135358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1633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pic>
        <p:nvPicPr>
          <p:cNvPr id="7" name="Picture 6" descr="15_007_01_02_01_107.jpg"/>
          <p:cNvPicPr>
            <a:picLocks noChangeAspect="1"/>
          </p:cNvPicPr>
          <p:nvPr userDrawn="1"/>
        </p:nvPicPr>
        <p:blipFill rotWithShape="1">
          <a:blip r:embed="rId2">
            <a:extLst>
              <a:ext uri="{28A0092B-C50C-407E-A947-70E740481C1C}">
                <a14:useLocalDpi xmlns:a14="http://schemas.microsoft.com/office/drawing/2010/main" val="0"/>
              </a:ext>
            </a:extLst>
          </a:blip>
          <a:srcRect t="50000" r="20510"/>
          <a:stretch/>
        </p:blipFill>
        <p:spPr>
          <a:xfrm>
            <a:off x="1" y="3429000"/>
            <a:ext cx="8191500" cy="3429000"/>
          </a:xfrm>
          <a:prstGeom prst="rect">
            <a:avLst/>
          </a:prstGeom>
          <a:noFill/>
          <a:ln>
            <a:noFill/>
          </a:ln>
        </p:spPr>
      </p:pic>
      <p:sp>
        <p:nvSpPr>
          <p:cNvPr id="2" name="Title 1"/>
          <p:cNvSpPr>
            <a:spLocks noGrp="1"/>
          </p:cNvSpPr>
          <p:nvPr>
            <p:ph type="title" hasCustomPrompt="1"/>
          </p:nvPr>
        </p:nvSpPr>
        <p:spPr>
          <a:xfrm>
            <a:off x="2916234" y="1160472"/>
            <a:ext cx="8122878" cy="1175706"/>
          </a:xfrm>
        </p:spPr>
        <p:txBody>
          <a:bodyPr anchor="b"/>
          <a:lstStyle>
            <a:lvl1pPr algn="r">
              <a:lnSpc>
                <a:spcPct val="80000"/>
              </a:lnSpc>
              <a:defRPr sz="44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2916903" y="2554217"/>
            <a:ext cx="8121650" cy="465137"/>
          </a:xfrm>
          <a:prstGeom prst="rect">
            <a:avLst/>
          </a:prstGeom>
        </p:spPr>
        <p:txBody>
          <a:bodyPr/>
          <a:lstStyle>
            <a:lvl1pPr marL="0" indent="0" algn="r">
              <a:lnSpc>
                <a:spcPct val="80000"/>
              </a:lnSpc>
              <a:buNone/>
              <a:defRPr sz="200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pic>
        <p:nvPicPr>
          <p:cNvPr id="8" name="Picture 7"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1610022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spTree>
      <p:nvGrpSpPr>
        <p:cNvPr id="1" name=""/>
        <p:cNvGrpSpPr/>
        <p:nvPr/>
      </p:nvGrpSpPr>
      <p:grpSpPr>
        <a:xfrm>
          <a:off x="0" y="0"/>
          <a:ext cx="0" cy="0"/>
          <a:chOff x="0" y="0"/>
          <a:chExt cx="0" cy="0"/>
        </a:xfrm>
      </p:grpSpPr>
      <p:pic>
        <p:nvPicPr>
          <p:cNvPr id="8" name="Picture 7" descr="15_007_01_02_01_107.jpg"/>
          <p:cNvPicPr>
            <a:picLocks noChangeAspect="1"/>
          </p:cNvPicPr>
          <p:nvPr userDrawn="1"/>
        </p:nvPicPr>
        <p:blipFill rotWithShape="1">
          <a:blip r:embed="rId2">
            <a:extLst>
              <a:ext uri="{28A0092B-C50C-407E-A947-70E740481C1C}">
                <a14:useLocalDpi xmlns:a14="http://schemas.microsoft.com/office/drawing/2010/main" val="0"/>
              </a:ext>
            </a:extLst>
          </a:blip>
          <a:srcRect l="13722" t="20098" b="8185"/>
          <a:stretch/>
        </p:blipFill>
        <p:spPr>
          <a:xfrm>
            <a:off x="-1" y="-1"/>
            <a:ext cx="12188825" cy="6858001"/>
          </a:xfrm>
          <a:prstGeom prst="rect">
            <a:avLst/>
          </a:prstGeom>
        </p:spPr>
      </p:pic>
      <p:pic>
        <p:nvPicPr>
          <p:cNvPr id="7" name="Picture 6" descr="15_007_01_02_01_107.jpg"/>
          <p:cNvPicPr>
            <a:picLocks noChangeAspect="1"/>
          </p:cNvPicPr>
          <p:nvPr userDrawn="1"/>
        </p:nvPicPr>
        <p:blipFill rotWithShape="1">
          <a:blip r:embed="rId2">
            <a:extLst>
              <a:ext uri="{28A0092B-C50C-407E-A947-70E740481C1C}">
                <a14:useLocalDpi xmlns:a14="http://schemas.microsoft.com/office/drawing/2010/main" val="0"/>
              </a:ext>
            </a:extLst>
          </a:blip>
          <a:srcRect l="14163" t="50000" r="34455" b="8353"/>
          <a:stretch/>
        </p:blipFill>
        <p:spPr>
          <a:xfrm>
            <a:off x="-1" y="2841681"/>
            <a:ext cx="7445830" cy="4016319"/>
          </a:xfrm>
          <a:prstGeom prst="rect">
            <a:avLst/>
          </a:prstGeom>
          <a:noFill/>
          <a:ln>
            <a:noFill/>
          </a:ln>
        </p:spPr>
      </p:pic>
      <p:sp>
        <p:nvSpPr>
          <p:cNvPr id="2" name="Title 1"/>
          <p:cNvSpPr>
            <a:spLocks noGrp="1"/>
          </p:cNvSpPr>
          <p:nvPr>
            <p:ph type="title" hasCustomPrompt="1"/>
          </p:nvPr>
        </p:nvSpPr>
        <p:spPr>
          <a:xfrm>
            <a:off x="2437659" y="1837580"/>
            <a:ext cx="8601453" cy="498598"/>
          </a:xfrm>
        </p:spPr>
        <p:txBody>
          <a:bodyPr anchor="b"/>
          <a:lstStyle>
            <a:lvl1pPr algn="r">
              <a:lnSpc>
                <a:spcPct val="80000"/>
              </a:lnSpc>
              <a:defRPr sz="33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2438400" y="2554217"/>
            <a:ext cx="8600153" cy="465137"/>
          </a:xfrm>
          <a:prstGeom prst="rect">
            <a:avLst/>
          </a:prstGeom>
        </p:spPr>
        <p:txBody>
          <a:bodyPr/>
          <a:lstStyle>
            <a:lvl1pPr marL="0" indent="0" algn="r">
              <a:lnSpc>
                <a:spcPct val="80000"/>
              </a:lnSpc>
              <a:buNone/>
              <a:defRPr sz="200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pic>
        <p:nvPicPr>
          <p:cNvPr id="9" name="Picture 8"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317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spTree>
      <p:nvGrpSpPr>
        <p:cNvPr id="1" name=""/>
        <p:cNvGrpSpPr/>
        <p:nvPr/>
      </p:nvGrpSpPr>
      <p:grpSpPr>
        <a:xfrm>
          <a:off x="0" y="0"/>
          <a:ext cx="0" cy="0"/>
          <a:chOff x="0" y="0"/>
          <a:chExt cx="0" cy="0"/>
        </a:xfrm>
      </p:grpSpPr>
      <p:pic>
        <p:nvPicPr>
          <p:cNvPr id="9" name="Picture 8" descr="15_007_01_02_02_026.jpg"/>
          <p:cNvPicPr>
            <a:picLocks noChangeAspect="1"/>
          </p:cNvPicPr>
          <p:nvPr userDrawn="1"/>
        </p:nvPicPr>
        <p:blipFill rotWithShape="1">
          <a:blip r:embed="rId2">
            <a:extLst>
              <a:ext uri="{28A0092B-C50C-407E-A947-70E740481C1C}">
                <a14:useLocalDpi xmlns:a14="http://schemas.microsoft.com/office/drawing/2010/main" val="0"/>
              </a:ext>
            </a:extLst>
          </a:blip>
          <a:srcRect l="10815" t="18449" r="4358" b="10133"/>
          <a:stretch/>
        </p:blipFill>
        <p:spPr>
          <a:xfrm>
            <a:off x="-1" y="0"/>
            <a:ext cx="12188825" cy="6858000"/>
          </a:xfrm>
          <a:prstGeom prst="rect">
            <a:avLst/>
          </a:prstGeom>
        </p:spPr>
      </p:pic>
      <p:sp>
        <p:nvSpPr>
          <p:cNvPr id="2" name="Title 1"/>
          <p:cNvSpPr>
            <a:spLocks noGrp="1"/>
          </p:cNvSpPr>
          <p:nvPr>
            <p:ph type="title" hasCustomPrompt="1"/>
          </p:nvPr>
        </p:nvSpPr>
        <p:spPr>
          <a:xfrm>
            <a:off x="3497245" y="1760462"/>
            <a:ext cx="8316213" cy="1077218"/>
          </a:xfrm>
        </p:spPr>
        <p:txBody>
          <a:bodyPr anchor="b"/>
          <a:lstStyle>
            <a:lvl1pPr algn="r">
              <a:lnSpc>
                <a:spcPct val="80000"/>
              </a:lnSpc>
              <a:defRPr sz="40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3497943" y="3055719"/>
            <a:ext cx="8314956" cy="465137"/>
          </a:xfrm>
          <a:prstGeom prst="rect">
            <a:avLst/>
          </a:prstGeom>
        </p:spPr>
        <p:txBody>
          <a:bodyPr/>
          <a:lstStyle>
            <a:lvl1pPr marL="0" indent="0" algn="r">
              <a:lnSpc>
                <a:spcPct val="80000"/>
              </a:lnSpc>
              <a:buNone/>
              <a:defRPr sz="200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pic>
        <p:nvPicPr>
          <p:cNvPr id="7" name="Picture 6"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59631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spTree>
      <p:nvGrpSpPr>
        <p:cNvPr id="1" name=""/>
        <p:cNvGrpSpPr/>
        <p:nvPr/>
      </p:nvGrpSpPr>
      <p:grpSpPr>
        <a:xfrm>
          <a:off x="0" y="0"/>
          <a:ext cx="0" cy="0"/>
          <a:chOff x="0" y="0"/>
          <a:chExt cx="0" cy="0"/>
        </a:xfrm>
      </p:grpSpPr>
      <p:pic>
        <p:nvPicPr>
          <p:cNvPr id="7" name="Picture 6" descr="15_007_01_04_01_020.jpg"/>
          <p:cNvPicPr>
            <a:picLocks noChangeAspect="1"/>
          </p:cNvPicPr>
          <p:nvPr userDrawn="1"/>
        </p:nvPicPr>
        <p:blipFill rotWithShape="1">
          <a:blip r:embed="rId2">
            <a:extLst>
              <a:ext uri="{28A0092B-C50C-407E-A947-70E740481C1C}">
                <a14:useLocalDpi xmlns:a14="http://schemas.microsoft.com/office/drawing/2010/main" val="0"/>
              </a:ext>
            </a:extLst>
          </a:blip>
          <a:srcRect l="4054" r="15715" b="1824"/>
          <a:stretch/>
        </p:blipFill>
        <p:spPr>
          <a:xfrm>
            <a:off x="-12743" y="0"/>
            <a:ext cx="8267744" cy="6858000"/>
          </a:xfrm>
          <a:prstGeom prst="rect">
            <a:avLst/>
          </a:prstGeom>
          <a:solidFill>
            <a:srgbClr val="F2F0F6"/>
          </a:solidFill>
        </p:spPr>
      </p:pic>
      <p:sp>
        <p:nvSpPr>
          <p:cNvPr id="8" name="Freeform 7"/>
          <p:cNvSpPr/>
          <p:nvPr userDrawn="1"/>
        </p:nvSpPr>
        <p:spPr>
          <a:xfrm>
            <a:off x="8104346" y="0"/>
            <a:ext cx="247174" cy="6858000"/>
          </a:xfrm>
          <a:custGeom>
            <a:avLst/>
            <a:gdLst>
              <a:gd name="connsiteX0" fmla="*/ 228600 w 228600"/>
              <a:gd name="connsiteY0" fmla="*/ 12700 h 6858000"/>
              <a:gd name="connsiteX1" fmla="*/ 76200 w 228600"/>
              <a:gd name="connsiteY1" fmla="*/ 12700 h 6858000"/>
              <a:gd name="connsiteX2" fmla="*/ 0 w 228600"/>
              <a:gd name="connsiteY2" fmla="*/ 6858000 h 6858000"/>
              <a:gd name="connsiteX3" fmla="*/ 228600 w 228600"/>
              <a:gd name="connsiteY3" fmla="*/ 6858000 h 6858000"/>
              <a:gd name="connsiteX4" fmla="*/ 228600 w 228600"/>
              <a:gd name="connsiteY4" fmla="*/ 0 h 6858000"/>
              <a:gd name="connsiteX0" fmla="*/ 259080 w 259080"/>
              <a:gd name="connsiteY0" fmla="*/ 12700 h 6858000"/>
              <a:gd name="connsiteX1" fmla="*/ 106680 w 259080"/>
              <a:gd name="connsiteY1" fmla="*/ 12700 h 6858000"/>
              <a:gd name="connsiteX2" fmla="*/ 0 w 259080"/>
              <a:gd name="connsiteY2" fmla="*/ 6850380 h 6858000"/>
              <a:gd name="connsiteX3" fmla="*/ 259080 w 259080"/>
              <a:gd name="connsiteY3" fmla="*/ 6858000 h 6858000"/>
              <a:gd name="connsiteX4" fmla="*/ 259080 w 259080"/>
              <a:gd name="connsiteY4" fmla="*/ 0 h 6858000"/>
              <a:gd name="connsiteX0" fmla="*/ 251936 w 251936"/>
              <a:gd name="connsiteY0" fmla="*/ 12700 h 6858000"/>
              <a:gd name="connsiteX1" fmla="*/ 99536 w 251936"/>
              <a:gd name="connsiteY1" fmla="*/ 12700 h 6858000"/>
              <a:gd name="connsiteX2" fmla="*/ 0 w 251936"/>
              <a:gd name="connsiteY2" fmla="*/ 6857524 h 6858000"/>
              <a:gd name="connsiteX3" fmla="*/ 251936 w 251936"/>
              <a:gd name="connsiteY3" fmla="*/ 6858000 h 6858000"/>
              <a:gd name="connsiteX4" fmla="*/ 251936 w 251936"/>
              <a:gd name="connsiteY4" fmla="*/ 0 h 6858000"/>
              <a:gd name="connsiteX0" fmla="*/ 247174 w 247174"/>
              <a:gd name="connsiteY0" fmla="*/ 12700 h 6858000"/>
              <a:gd name="connsiteX1" fmla="*/ 94774 w 247174"/>
              <a:gd name="connsiteY1" fmla="*/ 12700 h 6858000"/>
              <a:gd name="connsiteX2" fmla="*/ 0 w 247174"/>
              <a:gd name="connsiteY2" fmla="*/ 6857524 h 6858000"/>
              <a:gd name="connsiteX3" fmla="*/ 247174 w 247174"/>
              <a:gd name="connsiteY3" fmla="*/ 6858000 h 6858000"/>
              <a:gd name="connsiteX4" fmla="*/ 247174 w 247174"/>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174" h="6858000">
                <a:moveTo>
                  <a:pt x="247174" y="12700"/>
                </a:moveTo>
                <a:lnTo>
                  <a:pt x="94774" y="12700"/>
                </a:lnTo>
                <a:lnTo>
                  <a:pt x="0" y="6857524"/>
                </a:lnTo>
                <a:lnTo>
                  <a:pt x="247174" y="6858000"/>
                </a:lnTo>
                <a:lnTo>
                  <a:pt x="247174" y="0"/>
                </a:lnTo>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p:cNvSpPr>
            <a:spLocks noGrp="1"/>
          </p:cNvSpPr>
          <p:nvPr>
            <p:ph type="title" hasCustomPrompt="1"/>
          </p:nvPr>
        </p:nvSpPr>
        <p:spPr>
          <a:xfrm>
            <a:off x="8351520" y="1161062"/>
            <a:ext cx="3461938" cy="1421928"/>
          </a:xfrm>
        </p:spPr>
        <p:txBody>
          <a:bodyPr anchor="b"/>
          <a:lstStyle>
            <a:lvl1pPr algn="r">
              <a:lnSpc>
                <a:spcPct val="80000"/>
              </a:lnSpc>
              <a:defRPr sz="36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8351483" y="2801028"/>
            <a:ext cx="3461415" cy="465137"/>
          </a:xfrm>
          <a:prstGeom prst="rect">
            <a:avLst/>
          </a:prstGeom>
        </p:spPr>
        <p:txBody>
          <a:bodyPr/>
          <a:lstStyle>
            <a:lvl1pPr marL="0" indent="0" algn="r">
              <a:lnSpc>
                <a:spcPct val="80000"/>
              </a:lnSpc>
              <a:buNone/>
              <a:defRPr sz="200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pic>
        <p:nvPicPr>
          <p:cNvPr id="9" name="Picture 8" descr="Locations_Montefiore_Doing More_SM_4c.eps"/>
          <p:cNvPicPr>
            <a:picLocks noChangeAspect="1"/>
          </p:cNvPicPr>
          <p:nvPr userDrawn="1"/>
        </p:nvPicPr>
        <p:blipFill rotWithShape="1">
          <a:blip r:embed="rId3">
            <a:extLst>
              <a:ext uri="{28A0092B-C50C-407E-A947-70E740481C1C}">
                <a14:useLocalDpi xmlns:a14="http://schemas.microsoft.com/office/drawing/2010/main" val="0"/>
              </a:ext>
            </a:extLst>
          </a:blip>
          <a:srcRect l="53705" t="48438" r="15861" b="39959"/>
          <a:stretch/>
        </p:blipFill>
        <p:spPr>
          <a:xfrm>
            <a:off x="9625498" y="5990097"/>
            <a:ext cx="2422237" cy="713388"/>
          </a:xfrm>
          <a:prstGeom prst="rect">
            <a:avLst/>
          </a:prstGeom>
          <a:noFill/>
          <a:ln>
            <a:noFill/>
          </a:ln>
        </p:spPr>
      </p:pic>
    </p:spTree>
    <p:extLst>
      <p:ext uri="{BB962C8B-B14F-4D97-AF65-F5344CB8AC3E}">
        <p14:creationId xmlns:p14="http://schemas.microsoft.com/office/powerpoint/2010/main" val="268210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spTree>
      <p:nvGrpSpPr>
        <p:cNvPr id="1" name=""/>
        <p:cNvGrpSpPr/>
        <p:nvPr/>
      </p:nvGrpSpPr>
      <p:grpSpPr>
        <a:xfrm>
          <a:off x="0" y="0"/>
          <a:ext cx="0" cy="0"/>
          <a:chOff x="0" y="0"/>
          <a:chExt cx="0" cy="0"/>
        </a:xfrm>
      </p:grpSpPr>
      <p:pic>
        <p:nvPicPr>
          <p:cNvPr id="7" name="Picture 6" descr="15_007_01_05_05_005.jpg"/>
          <p:cNvPicPr>
            <a:picLocks noChangeAspect="1"/>
          </p:cNvPicPr>
          <p:nvPr userDrawn="1"/>
        </p:nvPicPr>
        <p:blipFill rotWithShape="1">
          <a:blip r:embed="rId2">
            <a:extLst>
              <a:ext uri="{28A0092B-C50C-407E-A947-70E740481C1C}">
                <a14:useLocalDpi xmlns:a14="http://schemas.microsoft.com/office/drawing/2010/main" val="0"/>
              </a:ext>
            </a:extLst>
          </a:blip>
          <a:srcRect t="6759" r="3236" b="9725"/>
          <a:stretch/>
        </p:blipFill>
        <p:spPr>
          <a:xfrm>
            <a:off x="0" y="0"/>
            <a:ext cx="12246120" cy="6858000"/>
          </a:xfrm>
          <a:prstGeom prst="rect">
            <a:avLst/>
          </a:prstGeom>
          <a:solidFill>
            <a:srgbClr val="F2F0F6"/>
          </a:solidFill>
        </p:spPr>
      </p:pic>
      <p:sp>
        <p:nvSpPr>
          <p:cNvPr id="2" name="Title 1"/>
          <p:cNvSpPr>
            <a:spLocks noGrp="1"/>
          </p:cNvSpPr>
          <p:nvPr>
            <p:ph type="title" hasCustomPrompt="1"/>
          </p:nvPr>
        </p:nvSpPr>
        <p:spPr>
          <a:xfrm>
            <a:off x="523567" y="3281174"/>
            <a:ext cx="4486577" cy="1311128"/>
          </a:xfrm>
        </p:spPr>
        <p:txBody>
          <a:bodyPr wrap="square" anchor="b">
            <a:spAutoFit/>
          </a:bodyPr>
          <a:lstStyle>
            <a:lvl1pPr algn="r">
              <a:lnSpc>
                <a:spcPct val="80000"/>
              </a:lnSpc>
              <a:defRPr sz="3300">
                <a:solidFill>
                  <a:schemeClr val="tx1"/>
                </a:solidFill>
                <a:latin typeface="Arial" panose="020B0604020202020204" pitchFamily="34" charset="0"/>
              </a:defRPr>
            </a:lvl1pPr>
          </a:lstStyle>
          <a:p>
            <a:r>
              <a:rPr lang="en-US" dirty="0"/>
              <a:t>CLICK TO EDIT MASTER TITLE STYLE</a:t>
            </a:r>
          </a:p>
        </p:txBody>
      </p:sp>
      <p:sp>
        <p:nvSpPr>
          <p:cNvPr id="6" name="Text Placeholder 5"/>
          <p:cNvSpPr>
            <a:spLocks noGrp="1"/>
          </p:cNvSpPr>
          <p:nvPr>
            <p:ph type="body" sz="quarter" idx="10"/>
          </p:nvPr>
        </p:nvSpPr>
        <p:spPr>
          <a:xfrm>
            <a:off x="1095408" y="4762071"/>
            <a:ext cx="3914178" cy="465137"/>
          </a:xfrm>
          <a:prstGeom prst="rect">
            <a:avLst/>
          </a:prstGeom>
        </p:spPr>
        <p:txBody>
          <a:bodyPr/>
          <a:lstStyle>
            <a:lvl1pPr marL="0" indent="0" algn="r">
              <a:lnSpc>
                <a:spcPct val="80000"/>
              </a:lnSpc>
              <a:buNone/>
              <a:defRPr sz="2000">
                <a:latin typeface="Arial" panose="020B0604020202020204" pitchFamily="34" charset="0"/>
                <a:cs typeface="Arial" panose="020B0604020202020204" pitchFamily="34" charset="0"/>
              </a:defRPr>
            </a:lvl1pPr>
            <a:lvl2pPr marL="457200" indent="0" algn="r">
              <a:buNone/>
              <a:defRPr/>
            </a:lvl2pPr>
            <a:lvl3pPr marL="914400" indent="0" algn="r">
              <a:buNone/>
              <a:defRPr/>
            </a:lvl3pPr>
            <a:lvl4pPr marL="1371600" indent="0" algn="r">
              <a:buNone/>
              <a:defRPr/>
            </a:lvl4pPr>
            <a:lvl5pPr marL="1828800" indent="0" algn="r">
              <a:buNone/>
              <a:defRPr/>
            </a:lvl5pPr>
          </a:lstStyle>
          <a:p>
            <a:pPr lvl="0"/>
            <a:r>
              <a:rPr lang="en-US" dirty="0"/>
              <a:t>Click to edit Master text styles</a:t>
            </a:r>
          </a:p>
        </p:txBody>
      </p:sp>
    </p:spTree>
    <p:extLst>
      <p:ext uri="{BB962C8B-B14F-4D97-AF65-F5344CB8AC3E}">
        <p14:creationId xmlns:p14="http://schemas.microsoft.com/office/powerpoint/2010/main" val="92682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441" y="615305"/>
            <a:ext cx="10969943" cy="461665"/>
          </a:xfrm>
        </p:spPr>
        <p:txBody>
          <a:bodyPr/>
          <a:lstStyle>
            <a:lvl1pPr>
              <a:lnSpc>
                <a:spcPct val="80000"/>
              </a:lnSpc>
              <a:defRPr sz="3000" b="1">
                <a:solidFill>
                  <a:schemeClr val="tx1"/>
                </a:solidFill>
              </a:defRPr>
            </a:lvl1pPr>
          </a:lstStyle>
          <a:p>
            <a:r>
              <a:rPr lang="en-US" dirty="0"/>
              <a:t>CLICK TO EDIT MASTER TITLE STYLE</a:t>
            </a:r>
          </a:p>
        </p:txBody>
      </p:sp>
      <p:pic>
        <p:nvPicPr>
          <p:cNvPr id="5" name="Picture 4" descr="Locations_Montefiore_Doing More_SM_4c.eps"/>
          <p:cNvPicPr>
            <a:picLocks noChangeAspect="1"/>
          </p:cNvPicPr>
          <p:nvPr userDrawn="1"/>
        </p:nvPicPr>
        <p:blipFill rotWithShape="1">
          <a:blip r:embed="rId2">
            <a:extLst>
              <a:ext uri="{28A0092B-C50C-407E-A947-70E740481C1C}">
                <a14:useLocalDpi xmlns:a14="http://schemas.microsoft.com/office/drawing/2010/main" val="0"/>
              </a:ext>
            </a:extLst>
          </a:blip>
          <a:srcRect l="53705" t="48438" r="15861" b="39959"/>
          <a:stretch/>
        </p:blipFill>
        <p:spPr>
          <a:xfrm>
            <a:off x="10184883" y="6154845"/>
            <a:ext cx="1862852" cy="548640"/>
          </a:xfrm>
          <a:prstGeom prst="rect">
            <a:avLst/>
          </a:prstGeom>
          <a:noFill/>
          <a:ln>
            <a:noFill/>
          </a:ln>
        </p:spPr>
      </p:pic>
    </p:spTree>
    <p:extLst>
      <p:ext uri="{BB962C8B-B14F-4D97-AF65-F5344CB8AC3E}">
        <p14:creationId xmlns:p14="http://schemas.microsoft.com/office/powerpoint/2010/main" val="1216827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615305"/>
            <a:ext cx="10969943" cy="461665"/>
          </a:xfrm>
          <a:prstGeom prst="rect">
            <a:avLst/>
          </a:prstGeom>
        </p:spPr>
        <p:txBody>
          <a:bodyPr vert="horz" lIns="91440" tIns="45720" rIns="91440" bIns="45720" rtlCol="0" anchor="ctr">
            <a:spAutoFit/>
          </a:bodyPr>
          <a:lstStyle/>
          <a:p>
            <a:r>
              <a:rPr lang="en-US" dirty="0"/>
              <a:t>CLICK TO EDIT MASTER TITLE STYLE</a:t>
            </a:r>
          </a:p>
        </p:txBody>
      </p:sp>
      <p:sp>
        <p:nvSpPr>
          <p:cNvPr id="3" name="Rectangle 9"/>
          <p:cNvSpPr>
            <a:spLocks noChangeArrowheads="1"/>
          </p:cNvSpPr>
          <p:nvPr userDrawn="1"/>
        </p:nvSpPr>
        <p:spPr bwMode="auto">
          <a:xfrm>
            <a:off x="609441" y="6488923"/>
            <a:ext cx="394527" cy="153888"/>
          </a:xfrm>
          <a:prstGeom prst="rect">
            <a:avLst/>
          </a:prstGeom>
          <a:noFill/>
          <a:ln w="9525">
            <a:noFill/>
            <a:miter lim="800000"/>
            <a:headEnd/>
            <a:tailEnd/>
          </a:ln>
        </p:spPr>
        <p:txBody>
          <a:bodyPr wrap="square" lIns="91440" tIns="0" rIns="0" bIns="0" anchor="ctr">
            <a:prstTxWarp prst="textNoShape">
              <a:avLst/>
            </a:prstTxWarp>
            <a:spAutoFit/>
          </a:bodyPr>
          <a:lstStyle/>
          <a:p>
            <a:pPr algn="l"/>
            <a:fld id="{DB8190B8-F56C-7C4A-BF6A-960A1DB52AB1}" type="slidenum">
              <a:rPr lang="en-US" sz="1000">
                <a:solidFill>
                  <a:schemeClr val="tx1"/>
                </a:solidFill>
                <a:latin typeface="Arial" panose="020B0604020202020204" pitchFamily="34" charset="0"/>
                <a:cs typeface="Arial" panose="020B0604020202020204" pitchFamily="34" charset="0"/>
              </a:rPr>
              <a:pPr algn="l"/>
              <a:t>‹#›</a:t>
            </a:fld>
            <a:endParaRPr lang="en-US"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3482411"/>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79" r:id="rId3"/>
    <p:sldLayoutId id="2147483680" r:id="rId4"/>
    <p:sldLayoutId id="2147483681" r:id="rId5"/>
    <p:sldLayoutId id="2147483682" r:id="rId6"/>
    <p:sldLayoutId id="2147483683" r:id="rId7"/>
    <p:sldLayoutId id="2147483684" r:id="rId8"/>
    <p:sldLayoutId id="2147483650" r:id="rId9"/>
    <p:sldLayoutId id="2147483677" r:id="rId10"/>
    <p:sldLayoutId id="2147483651" r:id="rId11"/>
    <p:sldLayoutId id="2147483663" r:id="rId12"/>
    <p:sldLayoutId id="2147483672" r:id="rId13"/>
    <p:sldLayoutId id="2147483661" r:id="rId14"/>
    <p:sldLayoutId id="2147483673"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76" r:id="rId24"/>
    <p:sldLayoutId id="2147483674" r:id="rId25"/>
    <p:sldLayoutId id="2147483675" r:id="rId26"/>
    <p:sldLayoutId id="2147483693" r:id="rId27"/>
    <p:sldLayoutId id="2147483658" r:id="rId28"/>
    <p:sldLayoutId id="2147483695" r:id="rId29"/>
    <p:sldLayoutId id="2147483696" r:id="rId30"/>
    <p:sldLayoutId id="2147483697" r:id="rId31"/>
    <p:sldLayoutId id="2147483698" r:id="rId32"/>
  </p:sldLayoutIdLst>
  <p:hf sldNum="0" hdr="0" ftr="0" dt="0"/>
  <p:txStyles>
    <p:titleStyle>
      <a:lvl1pPr algn="l" defTabSz="457200" rtl="0" eaLnBrk="1" latinLnBrk="0" hangingPunct="1">
        <a:lnSpc>
          <a:spcPct val="8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9.png"/><Relationship Id="rId2" Type="http://schemas.openxmlformats.org/officeDocument/2006/relationships/diagramData" Target="../diagrams/data2.xml"/><Relationship Id="rId1" Type="http://schemas.openxmlformats.org/officeDocument/2006/relationships/slideLayout" Target="../slideLayouts/slideLayout2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27.xml"/><Relationship Id="rId4" Type="http://schemas.openxmlformats.org/officeDocument/2006/relationships/image" Target="../media/image44.emf"/></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7.xml"/><Relationship Id="rId5" Type="http://schemas.openxmlformats.org/officeDocument/2006/relationships/image" Target="../media/image54.png"/><Relationship Id="rId4" Type="http://schemas.openxmlformats.org/officeDocument/2006/relationships/image" Target="../media/image53.emf"/></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emf"/><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27.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emf"/><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27.xml"/><Relationship Id="rId4" Type="http://schemas.openxmlformats.org/officeDocument/2006/relationships/image" Target="../media/image78.jp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9.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0.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66.png"/><Relationship Id="rId2" Type="http://schemas.openxmlformats.org/officeDocument/2006/relationships/diagramData" Target="../diagrams/data6.xml"/><Relationship Id="rId1" Type="http://schemas.openxmlformats.org/officeDocument/2006/relationships/slideLayout" Target="../slideLayouts/slideLayout2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5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gif"/><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7.xml"/><Relationship Id="rId4" Type="http://schemas.openxmlformats.org/officeDocument/2006/relationships/image" Target="../media/image92.png"/></Relationships>
</file>

<file path=ppt/slides/_rels/slide6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98.pn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image" Target="../media/image97.png"/><Relationship Id="rId1" Type="http://schemas.openxmlformats.org/officeDocument/2006/relationships/slideLayout" Target="../slideLayouts/slideLayout27.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s>
</file>

<file path=ppt/slides/_rels/slide6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6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7.xml"/></Relationships>
</file>

<file path=ppt/slides/_rels/slide6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7.xml"/></Relationships>
</file>

<file path=ppt/slides/_rels/slide6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1.xml"/><Relationship Id="rId7" Type="http://schemas.openxmlformats.org/officeDocument/2006/relationships/image" Target="../media/image13.png"/><Relationship Id="rId2" Type="http://schemas.openxmlformats.org/officeDocument/2006/relationships/diagramData" Target="../diagrams/data1.xml"/><Relationship Id="rId1" Type="http://schemas.openxmlformats.org/officeDocument/2006/relationships/slideLayout" Target="../slideLayouts/slideLayout2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hyperlink" Target="https://hope-thoracic.github.io/HOPE-Thoracic-repository/" TargetMode="External"/><Relationship Id="rId1" Type="http://schemas.openxmlformats.org/officeDocument/2006/relationships/slideLayout" Target="../slideLayouts/slideLayout27.xml"/></Relationships>
</file>

<file path=ppt/slides/_rels/slide7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7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107.png"/><Relationship Id="rId7" Type="http://schemas.openxmlformats.org/officeDocument/2006/relationships/diagramQuickStyle" Target="../diagrams/quickStyle9.xml"/><Relationship Id="rId2" Type="http://schemas.openxmlformats.org/officeDocument/2006/relationships/image" Target="../media/image97.png"/><Relationship Id="rId1" Type="http://schemas.openxmlformats.org/officeDocument/2006/relationships/slideLayout" Target="../slideLayouts/slideLayout27.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image" Target="../media/image106.png"/><Relationship Id="rId9" Type="http://schemas.microsoft.com/office/2007/relationships/diagramDrawing" Target="../diagrams/drawing9.xml"/></Relationships>
</file>

<file path=ppt/slides/_rels/slide75.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diagramLayout" Target="../diagrams/layout10.xml"/><Relationship Id="rId7" Type="http://schemas.openxmlformats.org/officeDocument/2006/relationships/diagramData" Target="../diagrams/data11.xml"/><Relationship Id="rId2" Type="http://schemas.openxmlformats.org/officeDocument/2006/relationships/diagramData" Target="../diagrams/data10.xml"/><Relationship Id="rId1" Type="http://schemas.openxmlformats.org/officeDocument/2006/relationships/slideLayout" Target="../slideLayouts/slideLayout27.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s>
</file>

<file path=ppt/slides/_rels/slide7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27.xml"/><Relationship Id="rId5" Type="http://schemas.openxmlformats.org/officeDocument/2006/relationships/image" Target="../media/image111.jpg"/><Relationship Id="rId4" Type="http://schemas.openxmlformats.org/officeDocument/2006/relationships/image" Target="../media/image110.png"/></Relationships>
</file>

<file path=ppt/slides/_rels/slide7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7.xml"/><Relationship Id="rId5" Type="http://schemas.openxmlformats.org/officeDocument/2006/relationships/image" Target="../media/image115.png"/><Relationship Id="rId4" Type="http://schemas.openxmlformats.org/officeDocument/2006/relationships/image" Target="../media/image114.png"/></Relationships>
</file>

<file path=ppt/slides/_rels/slide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emf"/><Relationship Id="rId1" Type="http://schemas.openxmlformats.org/officeDocument/2006/relationships/slideLayout" Target="../slideLayouts/slideLayout27.xml"/></Relationships>
</file>

<file path=ppt/slides/_rels/slide7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7.xml"/><Relationship Id="rId5" Type="http://schemas.openxmlformats.org/officeDocument/2006/relationships/image" Target="../media/image120.png"/><Relationship Id="rId4" Type="http://schemas.openxmlformats.org/officeDocument/2006/relationships/image" Target="../media/image114.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27.xml"/><Relationship Id="rId4" Type="http://schemas.openxmlformats.org/officeDocument/2006/relationships/image" Target="../media/image123.jpeg"/></Relationships>
</file>

<file path=ppt/slides/_rels/slide8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emf"/><Relationship Id="rId1" Type="http://schemas.openxmlformats.org/officeDocument/2006/relationships/slideLayout" Target="../slideLayouts/slideLayout27.xml"/><Relationship Id="rId5" Type="http://schemas.openxmlformats.org/officeDocument/2006/relationships/image" Target="../media/image106.png"/><Relationship Id="rId4" Type="http://schemas.openxmlformats.org/officeDocument/2006/relationships/image" Target="../media/image105.png"/></Relationships>
</file>

<file path=ppt/slides/_rels/slide8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7.xml"/><Relationship Id="rId5" Type="http://schemas.openxmlformats.org/officeDocument/2006/relationships/image" Target="../media/image106.png"/><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jpeg"/><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219076" y="1892762"/>
            <a:ext cx="11877674" cy="3046988"/>
          </a:xfrm>
        </p:spPr>
        <p:txBody>
          <a:bodyPr/>
          <a:lstStyle/>
          <a:p>
            <a:pPr algn="ctr">
              <a:lnSpc>
                <a:spcPct val="100000"/>
              </a:lnSpc>
              <a:spcBef>
                <a:spcPts val="3600"/>
              </a:spcBef>
              <a:spcAft>
                <a:spcPts val="3600"/>
              </a:spcAft>
            </a:pPr>
            <a:r>
              <a:rPr lang="en-US" sz="4800" dirty="0"/>
              <a:t>The current status and future of HIV D+/R+ heart and lung transplantation</a:t>
            </a:r>
            <a:br>
              <a:rPr lang="en-US" sz="2400" dirty="0"/>
            </a:br>
            <a:r>
              <a:rPr lang="en-US" sz="2400" b="0" dirty="0"/>
              <a:t>Vagish Hemmige</a:t>
            </a:r>
            <a:br>
              <a:rPr lang="en-US" sz="2400" b="0" dirty="0"/>
            </a:br>
            <a:r>
              <a:rPr lang="en-US" sz="2400" b="0" dirty="0"/>
              <a:t>Professor, Albert Einstein College of Medicine</a:t>
            </a:r>
            <a:br>
              <a:rPr lang="en-US" sz="2400" b="0" dirty="0"/>
            </a:br>
            <a:r>
              <a:rPr lang="en-US" sz="2400" b="0" dirty="0"/>
              <a:t>Staff Physician, Division of Infectious Diseases, Montefiore Medical Center</a:t>
            </a:r>
            <a:br>
              <a:rPr lang="en-US" sz="2400" b="0" dirty="0"/>
            </a:br>
            <a:r>
              <a:rPr lang="en-US" sz="2400" b="0" dirty="0"/>
              <a:t>2025-10-9</a:t>
            </a:r>
          </a:p>
        </p:txBody>
      </p:sp>
    </p:spTree>
    <p:extLst>
      <p:ext uri="{BB962C8B-B14F-4D97-AF65-F5344CB8AC3E}">
        <p14:creationId xmlns:p14="http://schemas.microsoft.com/office/powerpoint/2010/main" val="4510385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E375E-6D74-2A08-DFAE-BDD50823D17E}"/>
              </a:ext>
            </a:extLst>
          </p:cNvPr>
          <p:cNvSpPr>
            <a:spLocks noGrp="1"/>
          </p:cNvSpPr>
          <p:nvPr>
            <p:ph type="title"/>
          </p:nvPr>
        </p:nvSpPr>
        <p:spPr/>
        <p:txBody>
          <a:bodyPr/>
          <a:lstStyle/>
          <a:p>
            <a:r>
              <a:rPr lang="en-US" dirty="0"/>
              <a:t>Early experience with HIV and transplant</a:t>
            </a:r>
          </a:p>
        </p:txBody>
      </p:sp>
      <p:graphicFrame>
        <p:nvGraphicFramePr>
          <p:cNvPr id="7" name="Diagram 6">
            <a:extLst>
              <a:ext uri="{FF2B5EF4-FFF2-40B4-BE49-F238E27FC236}">
                <a16:creationId xmlns:a16="http://schemas.microsoft.com/office/drawing/2014/main" id="{6F4C1D84-DDB2-F4CE-49D6-613ADB1E2B1D}"/>
              </a:ext>
            </a:extLst>
          </p:cNvPr>
          <p:cNvGraphicFramePr/>
          <p:nvPr>
            <p:extLst>
              <p:ext uri="{D42A27DB-BD31-4B8C-83A1-F6EECF244321}">
                <p14:modId xmlns:p14="http://schemas.microsoft.com/office/powerpoint/2010/main" val="967965668"/>
              </p:ext>
            </p:extLst>
          </p:nvPr>
        </p:nvGraphicFramePr>
        <p:xfrm>
          <a:off x="2031471"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DB00490-4639-CD57-14BF-087378D44812}"/>
              </a:ext>
            </a:extLst>
          </p:cNvPr>
          <p:cNvSpPr txBox="1"/>
          <p:nvPr/>
        </p:nvSpPr>
        <p:spPr>
          <a:xfrm>
            <a:off x="2371726" y="6271497"/>
            <a:ext cx="6094268" cy="369332"/>
          </a:xfrm>
          <a:prstGeom prst="rect">
            <a:avLst/>
          </a:prstGeom>
          <a:noFill/>
        </p:spPr>
        <p:txBody>
          <a:bodyPr wrap="square">
            <a:spAutoFit/>
          </a:bodyPr>
          <a:lstStyle/>
          <a:p>
            <a:r>
              <a:rPr lang="pt-BR" i="1" dirty="0"/>
              <a:t>Clin Microbiol Rev</a:t>
            </a:r>
            <a:r>
              <a:rPr lang="pt-BR" dirty="0"/>
              <a:t>. 2024 Mar 14;37(1):e0011122.</a:t>
            </a:r>
            <a:endParaRPr lang="en-US" dirty="0"/>
          </a:p>
        </p:txBody>
      </p:sp>
      <p:pic>
        <p:nvPicPr>
          <p:cNvPr id="9" name="Picture 8">
            <a:extLst>
              <a:ext uri="{FF2B5EF4-FFF2-40B4-BE49-F238E27FC236}">
                <a16:creationId xmlns:a16="http://schemas.microsoft.com/office/drawing/2014/main" id="{3AA84D31-B6F2-15A7-D0A0-0FD1684690E3}"/>
              </a:ext>
            </a:extLst>
          </p:cNvPr>
          <p:cNvPicPr>
            <a:picLocks noChangeAspect="1"/>
          </p:cNvPicPr>
          <p:nvPr/>
        </p:nvPicPr>
        <p:blipFill>
          <a:blip r:embed="rId7"/>
          <a:srcRect l="23137" t="7506" r="23524" b="6025"/>
          <a:stretch>
            <a:fillRect/>
          </a:stretch>
        </p:blipFill>
        <p:spPr>
          <a:xfrm>
            <a:off x="1191215" y="5674475"/>
            <a:ext cx="938993" cy="914400"/>
          </a:xfrm>
          <a:prstGeom prst="rect">
            <a:avLst/>
          </a:prstGeom>
        </p:spPr>
      </p:pic>
    </p:spTree>
    <p:extLst>
      <p:ext uri="{BB962C8B-B14F-4D97-AF65-F5344CB8AC3E}">
        <p14:creationId xmlns:p14="http://schemas.microsoft.com/office/powerpoint/2010/main" val="738892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C9635-74B9-8526-40B5-D9990DC48730}"/>
              </a:ext>
            </a:extLst>
          </p:cNvPr>
          <p:cNvSpPr>
            <a:spLocks noGrp="1"/>
          </p:cNvSpPr>
          <p:nvPr>
            <p:ph type="title"/>
          </p:nvPr>
        </p:nvSpPr>
        <p:spPr/>
        <p:txBody>
          <a:bodyPr/>
          <a:lstStyle/>
          <a:p>
            <a:r>
              <a:rPr lang="en-US" dirty="0"/>
              <a:t>Evaluation of the pre-transplant PLWH for transplant candidacy</a:t>
            </a:r>
          </a:p>
        </p:txBody>
      </p:sp>
      <p:sp>
        <p:nvSpPr>
          <p:cNvPr id="3" name="Content Placeholder 2">
            <a:extLst>
              <a:ext uri="{FF2B5EF4-FFF2-40B4-BE49-F238E27FC236}">
                <a16:creationId xmlns:a16="http://schemas.microsoft.com/office/drawing/2014/main" id="{7B5E5CB9-69D4-C772-5FF6-FF0BFFCE02CF}"/>
              </a:ext>
            </a:extLst>
          </p:cNvPr>
          <p:cNvSpPr txBox="1">
            <a:spLocks/>
          </p:cNvSpPr>
          <p:nvPr/>
        </p:nvSpPr>
        <p:spPr>
          <a:xfrm>
            <a:off x="838200" y="1825625"/>
            <a:ext cx="10515600" cy="4351338"/>
          </a:xfrm>
          <a:prstGeom prst="rect">
            <a:avLst/>
          </a:prstGeom>
        </p:spPr>
        <p:txBody>
          <a:bodyPr>
            <a:normAutofit fontScale="62500" lnSpcReduction="20000"/>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Patient should be on a stable regimen. Note: patients have undergone liver transplant with this requirement waived due to the predicted ability to obtain viral suppression post-transplant</a:t>
            </a:r>
          </a:p>
          <a:p>
            <a:r>
              <a:rPr lang="en-US" dirty="0"/>
              <a:t>Traditionally, CD4+ lymphocyte count should be over 200 cells/</a:t>
            </a:r>
            <a:r>
              <a:rPr lang="el-GR" dirty="0"/>
              <a:t>μ</a:t>
            </a:r>
            <a:r>
              <a:rPr lang="en-US" dirty="0"/>
              <a:t>L.  </a:t>
            </a:r>
          </a:p>
          <a:p>
            <a:pPr lvl="1"/>
            <a:r>
              <a:rPr lang="en-US" dirty="0"/>
              <a:t>Acute illness can suppress CD4+ lymphocyte count, and measurements taken in the setting of acute illness should be evaluated with caution.</a:t>
            </a:r>
          </a:p>
          <a:p>
            <a:pPr lvl="1"/>
            <a:r>
              <a:rPr lang="en-US" dirty="0"/>
              <a:t>Some centers have waived this requirement</a:t>
            </a:r>
          </a:p>
          <a:p>
            <a:r>
              <a:rPr lang="en-US" dirty="0"/>
              <a:t>Viral suppression prior to transplant</a:t>
            </a:r>
          </a:p>
          <a:p>
            <a:pPr lvl="1"/>
            <a:r>
              <a:rPr lang="en-US" dirty="0"/>
              <a:t>Modern assays can quantify viral loads as low as 20 copies/mL, but a viral load in the 20-50 range is of no consequence for transplant if the patient is adherent</a:t>
            </a:r>
          </a:p>
          <a:p>
            <a:pPr lvl="1"/>
            <a:r>
              <a:rPr lang="en-US" dirty="0"/>
              <a:t>Patients may experience non-sequential transient “viral blips” in the 50-200 range; the test merely needs to be repeated </a:t>
            </a:r>
          </a:p>
          <a:p>
            <a:r>
              <a:rPr lang="en-US" dirty="0"/>
              <a:t>HIV/ID specialist should review regimen.  Integrase regimen preferred to avoid drug interactions</a:t>
            </a:r>
          </a:p>
          <a:p>
            <a:r>
              <a:rPr lang="en-US" dirty="0"/>
              <a:t>Previous opportunistic infection is not necessarily a contraindication, but should prompt an evaluation of the need to revise the post-transplant prophylaxis strategy</a:t>
            </a:r>
          </a:p>
          <a:p>
            <a:endParaRPr lang="en-US" dirty="0"/>
          </a:p>
          <a:p>
            <a:pPr marL="0" indent="0">
              <a:buFont typeface="Arial"/>
              <a:buNone/>
            </a:pPr>
            <a:endParaRPr lang="en-US" dirty="0"/>
          </a:p>
          <a:p>
            <a:pPr marL="0" indent="0">
              <a:buFont typeface="Arial"/>
              <a:buNone/>
            </a:pPr>
            <a:endParaRPr lang="en-US" dirty="0"/>
          </a:p>
          <a:p>
            <a:endParaRPr lang="en-US" dirty="0"/>
          </a:p>
          <a:p>
            <a:endParaRPr lang="en-US" dirty="0"/>
          </a:p>
        </p:txBody>
      </p:sp>
      <p:sp>
        <p:nvSpPr>
          <p:cNvPr id="4" name="TextBox 3">
            <a:extLst>
              <a:ext uri="{FF2B5EF4-FFF2-40B4-BE49-F238E27FC236}">
                <a16:creationId xmlns:a16="http://schemas.microsoft.com/office/drawing/2014/main" id="{EBB32564-4D73-0EEF-235B-03824B074F65}"/>
              </a:ext>
            </a:extLst>
          </p:cNvPr>
          <p:cNvSpPr txBox="1"/>
          <p:nvPr/>
        </p:nvSpPr>
        <p:spPr>
          <a:xfrm>
            <a:off x="2371726" y="6271497"/>
            <a:ext cx="6094268" cy="369332"/>
          </a:xfrm>
          <a:prstGeom prst="rect">
            <a:avLst/>
          </a:prstGeom>
          <a:noFill/>
        </p:spPr>
        <p:txBody>
          <a:bodyPr wrap="square">
            <a:spAutoFit/>
          </a:bodyPr>
          <a:lstStyle/>
          <a:p>
            <a:r>
              <a:rPr lang="pt-BR" i="1" dirty="0"/>
              <a:t>Clin Microbiol Rev</a:t>
            </a:r>
            <a:r>
              <a:rPr lang="pt-BR" dirty="0"/>
              <a:t>. 2024 Mar 14;37(1):e0011122.</a:t>
            </a:r>
            <a:endParaRPr lang="en-US" dirty="0"/>
          </a:p>
        </p:txBody>
      </p:sp>
      <p:pic>
        <p:nvPicPr>
          <p:cNvPr id="5" name="Picture 4">
            <a:extLst>
              <a:ext uri="{FF2B5EF4-FFF2-40B4-BE49-F238E27FC236}">
                <a16:creationId xmlns:a16="http://schemas.microsoft.com/office/drawing/2014/main" id="{6B64CA2F-5D56-12FD-D779-4D06B0AD777D}"/>
              </a:ext>
            </a:extLst>
          </p:cNvPr>
          <p:cNvPicPr>
            <a:picLocks noChangeAspect="1"/>
          </p:cNvPicPr>
          <p:nvPr/>
        </p:nvPicPr>
        <p:blipFill>
          <a:blip r:embed="rId2"/>
          <a:srcRect l="23137" t="7506" r="23524" b="6025"/>
          <a:stretch>
            <a:fillRect/>
          </a:stretch>
        </p:blipFill>
        <p:spPr>
          <a:xfrm>
            <a:off x="1191215" y="5674475"/>
            <a:ext cx="938993" cy="914400"/>
          </a:xfrm>
          <a:prstGeom prst="rect">
            <a:avLst/>
          </a:prstGeom>
        </p:spPr>
      </p:pic>
    </p:spTree>
    <p:extLst>
      <p:ext uri="{BB962C8B-B14F-4D97-AF65-F5344CB8AC3E}">
        <p14:creationId xmlns:p14="http://schemas.microsoft.com/office/powerpoint/2010/main" val="148904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ADB9C92-8AC5-8914-7C01-2FA89FFE88ED}"/>
              </a:ext>
            </a:extLst>
          </p:cNvPr>
          <p:cNvSpPr txBox="1">
            <a:spLocks/>
          </p:cNvSpPr>
          <p:nvPr/>
        </p:nvSpPr>
        <p:spPr>
          <a:xfrm>
            <a:off x="838200" y="1340744"/>
            <a:ext cx="10515600" cy="435133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Active opportunistic infection</a:t>
            </a:r>
          </a:p>
          <a:p>
            <a:r>
              <a:rPr lang="en-US" dirty="0"/>
              <a:t>History of CNS process such as PML, lymphoma</a:t>
            </a:r>
          </a:p>
          <a:p>
            <a:r>
              <a:rPr lang="en-US" dirty="0"/>
              <a:t>Visceral Kaposi’s Sarcoma or active malignancy (exception anal/cervical dysplasia)</a:t>
            </a:r>
          </a:p>
          <a:p>
            <a:r>
              <a:rPr lang="en-US" dirty="0"/>
              <a:t>Inadequately treated fungal or mycobacterial process</a:t>
            </a:r>
          </a:p>
          <a:p>
            <a:r>
              <a:rPr lang="en-US" dirty="0"/>
              <a:t>Multidrug resistant virus is less of an issue given newer and more potent agents</a:t>
            </a:r>
          </a:p>
        </p:txBody>
      </p:sp>
      <p:sp>
        <p:nvSpPr>
          <p:cNvPr id="3" name="Title 1">
            <a:extLst>
              <a:ext uri="{FF2B5EF4-FFF2-40B4-BE49-F238E27FC236}">
                <a16:creationId xmlns:a16="http://schemas.microsoft.com/office/drawing/2014/main" id="{58B06D0F-569C-D252-5DBB-1933F16D9FCE}"/>
              </a:ext>
            </a:extLst>
          </p:cNvPr>
          <p:cNvSpPr txBox="1">
            <a:spLocks/>
          </p:cNvSpPr>
          <p:nvPr/>
        </p:nvSpPr>
        <p:spPr>
          <a:xfrm>
            <a:off x="609441" y="615305"/>
            <a:ext cx="10969943" cy="461665"/>
          </a:xfrm>
          <a:prstGeom prst="rect">
            <a:avLst/>
          </a:prstGeom>
        </p:spPr>
        <p:txBody>
          <a:bodyPr/>
          <a:lstStyle>
            <a:lvl1pPr algn="l" defTabSz="457200" rtl="0" eaLnBrk="1" latinLnBrk="0" hangingPunct="1">
              <a:lnSpc>
                <a:spcPct val="80000"/>
              </a:lnSpc>
              <a:spcBef>
                <a:spcPct val="0"/>
              </a:spcBef>
              <a:buNone/>
              <a:defRPr sz="3000" b="1" i="0" kern="1200">
                <a:solidFill>
                  <a:schemeClr val="tx1"/>
                </a:solidFill>
                <a:latin typeface="Arial" panose="020B0604020202020204" pitchFamily="34" charset="0"/>
                <a:ea typeface="+mj-ea"/>
                <a:cs typeface="Arial" panose="020B0604020202020204" pitchFamily="34" charset="0"/>
              </a:defRPr>
            </a:lvl1pPr>
          </a:lstStyle>
          <a:p>
            <a:r>
              <a:rPr lang="en-US" dirty="0"/>
              <a:t>Contraindications</a:t>
            </a:r>
          </a:p>
        </p:txBody>
      </p:sp>
      <p:sp>
        <p:nvSpPr>
          <p:cNvPr id="4" name="TextBox 3">
            <a:extLst>
              <a:ext uri="{FF2B5EF4-FFF2-40B4-BE49-F238E27FC236}">
                <a16:creationId xmlns:a16="http://schemas.microsoft.com/office/drawing/2014/main" id="{C7E0EC94-934F-A566-B029-62A6DD6E936F}"/>
              </a:ext>
            </a:extLst>
          </p:cNvPr>
          <p:cNvSpPr txBox="1"/>
          <p:nvPr/>
        </p:nvSpPr>
        <p:spPr>
          <a:xfrm>
            <a:off x="2371726" y="6271497"/>
            <a:ext cx="6094268" cy="369332"/>
          </a:xfrm>
          <a:prstGeom prst="rect">
            <a:avLst/>
          </a:prstGeom>
          <a:noFill/>
        </p:spPr>
        <p:txBody>
          <a:bodyPr wrap="square">
            <a:spAutoFit/>
          </a:bodyPr>
          <a:lstStyle/>
          <a:p>
            <a:r>
              <a:rPr lang="pt-BR" i="1" dirty="0"/>
              <a:t>Clin Microbiol Rev</a:t>
            </a:r>
            <a:r>
              <a:rPr lang="pt-BR" dirty="0"/>
              <a:t>. 2024 Mar 14;37(1):e0011122.</a:t>
            </a:r>
            <a:endParaRPr lang="en-US" dirty="0"/>
          </a:p>
        </p:txBody>
      </p:sp>
      <p:pic>
        <p:nvPicPr>
          <p:cNvPr id="5" name="Picture 4">
            <a:extLst>
              <a:ext uri="{FF2B5EF4-FFF2-40B4-BE49-F238E27FC236}">
                <a16:creationId xmlns:a16="http://schemas.microsoft.com/office/drawing/2014/main" id="{4335192E-19A8-4BDF-D123-714BE77E0F84}"/>
              </a:ext>
            </a:extLst>
          </p:cNvPr>
          <p:cNvPicPr>
            <a:picLocks noChangeAspect="1"/>
          </p:cNvPicPr>
          <p:nvPr/>
        </p:nvPicPr>
        <p:blipFill>
          <a:blip r:embed="rId2"/>
          <a:srcRect l="23137" t="7506" r="23524" b="6025"/>
          <a:stretch>
            <a:fillRect/>
          </a:stretch>
        </p:blipFill>
        <p:spPr>
          <a:xfrm>
            <a:off x="1191215" y="5674475"/>
            <a:ext cx="938993" cy="914400"/>
          </a:xfrm>
          <a:prstGeom prst="rect">
            <a:avLst/>
          </a:prstGeom>
        </p:spPr>
      </p:pic>
    </p:spTree>
    <p:extLst>
      <p:ext uri="{BB962C8B-B14F-4D97-AF65-F5344CB8AC3E}">
        <p14:creationId xmlns:p14="http://schemas.microsoft.com/office/powerpoint/2010/main" val="26253456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C17ECCD0-0670-370D-A4F7-6263C608253B}"/>
              </a:ext>
            </a:extLst>
          </p:cNvPr>
          <p:cNvGraphicFramePr>
            <a:graphicFrameLocks noGrp="1"/>
          </p:cNvGraphicFramePr>
          <p:nvPr>
            <p:extLst>
              <p:ext uri="{D42A27DB-BD31-4B8C-83A1-F6EECF244321}">
                <p14:modId xmlns:p14="http://schemas.microsoft.com/office/powerpoint/2010/main" val="3167972032"/>
              </p:ext>
            </p:extLst>
          </p:nvPr>
        </p:nvGraphicFramePr>
        <p:xfrm>
          <a:off x="609442" y="1238766"/>
          <a:ext cx="8835894" cy="4947140"/>
        </p:xfrm>
        <a:graphic>
          <a:graphicData uri="http://schemas.openxmlformats.org/drawingml/2006/table">
            <a:tbl>
              <a:tblPr/>
              <a:tblGrid>
                <a:gridCol w="4782774">
                  <a:extLst>
                    <a:ext uri="{9D8B030D-6E8A-4147-A177-3AD203B41FA5}">
                      <a16:colId xmlns:a16="http://schemas.microsoft.com/office/drawing/2014/main" val="871033516"/>
                    </a:ext>
                  </a:extLst>
                </a:gridCol>
                <a:gridCol w="4053120">
                  <a:extLst>
                    <a:ext uri="{9D8B030D-6E8A-4147-A177-3AD203B41FA5}">
                      <a16:colId xmlns:a16="http://schemas.microsoft.com/office/drawing/2014/main" val="1142418739"/>
                    </a:ext>
                  </a:extLst>
                </a:gridCol>
              </a:tblGrid>
              <a:tr h="384245">
                <a:tc>
                  <a:txBody>
                    <a:bodyPr/>
                    <a:lstStyle/>
                    <a:p>
                      <a:pPr marL="0" marR="0" algn="l" fontAlgn="t">
                        <a:spcBef>
                          <a:spcPts val="0"/>
                        </a:spcBef>
                        <a:spcAft>
                          <a:spcPts val="0"/>
                        </a:spcAft>
                      </a:pPr>
                      <a:r>
                        <a:rPr lang="en-US" sz="2000" b="0" i="0" u="none" strike="noStrike" dirty="0">
                          <a:solidFill>
                            <a:srgbClr val="000000"/>
                          </a:solidFill>
                          <a:effectLst>
                            <a:outerShdw blurRad="38100" dist="38100" dir="2700000" algn="tl">
                              <a:srgbClr val="000000">
                                <a:alpha val="43137"/>
                              </a:srgbClr>
                            </a:outerShdw>
                          </a:effectLst>
                          <a:latin typeface="Arial" panose="020B0604020202020204" pitchFamily="34" charset="0"/>
                        </a:rPr>
                        <a:t>Infection History</a:t>
                      </a:r>
                      <a:endParaRPr lang="en-US" sz="3400" b="0" i="0" u="none" strike="noStrike" dirty="0">
                        <a:effectLst>
                          <a:outerShdw blurRad="38100" dist="38100" dir="2700000" algn="tl">
                            <a:srgbClr val="000000">
                              <a:alpha val="43137"/>
                            </a:srgbClr>
                          </a:outerShdw>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spcBef>
                          <a:spcPts val="0"/>
                        </a:spcBef>
                        <a:spcAft>
                          <a:spcPts val="0"/>
                        </a:spcAft>
                      </a:pPr>
                      <a:r>
                        <a:rPr lang="en-US" sz="2000" b="0" i="0" u="none" strike="noStrike" dirty="0">
                          <a:solidFill>
                            <a:srgbClr val="0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Comments </a:t>
                      </a:r>
                      <a:endParaRPr lang="en-US" sz="3400" b="0" i="0" u="none" strike="noStrike" dirty="0">
                        <a:effectLst>
                          <a:outerShdw blurRad="38100" dist="38100" dir="2700000" algn="tl">
                            <a:srgbClr val="000000">
                              <a:alpha val="43137"/>
                            </a:srgbClr>
                          </a:outerShdw>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40975718"/>
                  </a:ext>
                </a:extLst>
              </a:tr>
              <a:tr h="807949">
                <a:tc>
                  <a:txBody>
                    <a:bodyPr/>
                    <a:lstStyle/>
                    <a:p>
                      <a:pPr marL="0" marR="0" algn="l" fontAlgn="t">
                        <a:spcBef>
                          <a:spcPts val="0"/>
                        </a:spcBef>
                        <a:spcAft>
                          <a:spcPts val="0"/>
                        </a:spcAft>
                      </a:pPr>
                      <a:r>
                        <a:rPr lang="en-US" sz="2000" b="0" i="0" u="none" strike="noStrike">
                          <a:solidFill>
                            <a:srgbClr val="000000"/>
                          </a:solidFill>
                          <a:effectLst/>
                          <a:latin typeface="Arial" panose="020B0604020202020204" pitchFamily="34" charset="0"/>
                          <a:ea typeface="Times New Roman" panose="02020603050405020304" pitchFamily="18" charset="0"/>
                        </a:rPr>
                        <a:t>Pneumocystis jirovecii</a:t>
                      </a:r>
                      <a:endParaRPr lang="en-US" sz="3400" b="0" i="0" u="none" strike="noStrike">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No active disease</a:t>
                      </a:r>
                    </a:p>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Evidence of immune reconstitution</a:t>
                      </a:r>
                      <a:endParaRPr lang="en-US" sz="1800" b="0" i="0" u="none" strike="noStrike" dirty="0">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13079172"/>
                  </a:ext>
                </a:extLst>
              </a:tr>
              <a:tr h="807949">
                <a:tc>
                  <a:txBody>
                    <a:bodyPr/>
                    <a:lstStyle/>
                    <a:p>
                      <a:pPr marL="0" marR="0" algn="l" fontAlgn="t">
                        <a:spcBef>
                          <a:spcPts val="0"/>
                        </a:spcBef>
                        <a:spcAft>
                          <a:spcPts val="0"/>
                        </a:spcAft>
                      </a:pPr>
                      <a:r>
                        <a:rPr lang="en-US" sz="2000" b="0" i="0" u="none" strike="noStrike">
                          <a:solidFill>
                            <a:srgbClr val="000000"/>
                          </a:solidFill>
                          <a:effectLst/>
                          <a:latin typeface="Arial" panose="020B0604020202020204" pitchFamily="34" charset="0"/>
                          <a:ea typeface="Times New Roman" panose="02020603050405020304" pitchFamily="18" charset="0"/>
                        </a:rPr>
                        <a:t>Candidiasis, esophageal or oral</a:t>
                      </a:r>
                      <a:endParaRPr lang="en-US" sz="3400" b="0" i="0" u="none" strike="noStrike">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No active disease</a:t>
                      </a:r>
                    </a:p>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Evidence of immune reconstitution</a:t>
                      </a:r>
                      <a:endParaRPr lang="en-US" sz="1800" b="0" i="0" u="none" strike="noStrike" dirty="0">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961048"/>
                  </a:ext>
                </a:extLst>
              </a:tr>
              <a:tr h="685616">
                <a:tc>
                  <a:txBody>
                    <a:bodyPr/>
                    <a:lstStyle/>
                    <a:p>
                      <a:pPr marL="0" marR="0" algn="l" fontAlgn="t">
                        <a:spcBef>
                          <a:spcPts val="0"/>
                        </a:spcBef>
                        <a:spcAft>
                          <a:spcPts val="0"/>
                        </a:spcAft>
                      </a:pPr>
                      <a:r>
                        <a:rPr lang="en-US" sz="2000" b="0" i="0" u="none" strike="noStrike">
                          <a:solidFill>
                            <a:srgbClr val="000000"/>
                          </a:solidFill>
                          <a:effectLst/>
                          <a:latin typeface="Arial" panose="020B0604020202020204" pitchFamily="34" charset="0"/>
                          <a:ea typeface="Times New Roman" panose="02020603050405020304" pitchFamily="18" charset="0"/>
                        </a:rPr>
                        <a:t>Herpes Simplex infection</a:t>
                      </a:r>
                      <a:endParaRPr lang="en-US" sz="3400" b="0" i="0" u="none" strike="noStrike">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No active disease</a:t>
                      </a:r>
                    </a:p>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Easy suppression with antivirals</a:t>
                      </a:r>
                      <a:endParaRPr lang="en-US" sz="1800" b="0" i="0" u="none" strike="noStrike" dirty="0">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3255743"/>
                  </a:ext>
                </a:extLst>
              </a:tr>
              <a:tr h="1288354">
                <a:tc>
                  <a:txBody>
                    <a:bodyPr/>
                    <a:lstStyle/>
                    <a:p>
                      <a:pPr marL="0" marR="0" algn="l" fontAlgn="t">
                        <a:spcBef>
                          <a:spcPts val="0"/>
                        </a:spcBef>
                        <a:spcAft>
                          <a:spcPts val="0"/>
                        </a:spcAft>
                      </a:pPr>
                      <a:r>
                        <a:rPr lang="en-US" sz="2000" b="0" i="0" u="none" strike="noStrike" dirty="0">
                          <a:solidFill>
                            <a:srgbClr val="000000"/>
                          </a:solidFill>
                          <a:effectLst/>
                          <a:latin typeface="Arial" panose="020B0604020202020204" pitchFamily="34" charset="0"/>
                          <a:ea typeface="Times New Roman" panose="02020603050405020304" pitchFamily="18" charset="0"/>
                        </a:rPr>
                        <a:t>Mycobacterial disease (tuberculosis, MAC)</a:t>
                      </a:r>
                      <a:endParaRPr lang="en-US" sz="3400" b="0" i="0" u="none" strike="noStrike" dirty="0">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Patients must have completed treatment prior to transplant evaluation</a:t>
                      </a:r>
                    </a:p>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No evidence of disease</a:t>
                      </a:r>
                      <a:endParaRPr lang="en-US" sz="1800" b="0" i="0" u="none" strike="noStrike" dirty="0">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7308778"/>
                  </a:ext>
                </a:extLst>
              </a:tr>
              <a:tr h="907367">
                <a:tc>
                  <a:txBody>
                    <a:bodyPr/>
                    <a:lstStyle/>
                    <a:p>
                      <a:pPr marL="0" marR="0" algn="l" fontAlgn="t">
                        <a:spcBef>
                          <a:spcPts val="0"/>
                        </a:spcBef>
                        <a:spcAft>
                          <a:spcPts val="0"/>
                        </a:spcAft>
                      </a:pPr>
                      <a:r>
                        <a:rPr lang="en-US" sz="2000" b="0" i="0" u="none" strike="noStrike" dirty="0">
                          <a:solidFill>
                            <a:srgbClr val="000000"/>
                          </a:solidFill>
                          <a:effectLst/>
                          <a:latin typeface="Arial" panose="020B0604020202020204" pitchFamily="34" charset="0"/>
                          <a:ea typeface="Times New Roman" panose="02020603050405020304" pitchFamily="18" charset="0"/>
                        </a:rPr>
                        <a:t>Cutaneous Kaposi sarcoma</a:t>
                      </a:r>
                      <a:endParaRPr lang="en-US" sz="3400" b="0" i="0" u="none" strike="noStrike" dirty="0">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No evidence of disease</a:t>
                      </a:r>
                    </a:p>
                    <a:p>
                      <a:pPr marL="342900" marR="0" indent="-342900" algn="l" fontAlgn="t">
                        <a:spcBef>
                          <a:spcPts val="0"/>
                        </a:spcBef>
                        <a:spcAft>
                          <a:spcPts val="0"/>
                        </a:spcAft>
                        <a:buFont typeface="Arial" panose="020B0604020202020204" pitchFamily="34" charset="0"/>
                        <a:buChar char="•"/>
                      </a:pPr>
                      <a:r>
                        <a:rPr lang="en-US" sz="1800" b="0" i="0" u="none" strike="noStrike" dirty="0">
                          <a:solidFill>
                            <a:srgbClr val="000000"/>
                          </a:solidFill>
                          <a:effectLst/>
                          <a:latin typeface="Arial" panose="020B0604020202020204" pitchFamily="34" charset="0"/>
                          <a:ea typeface="Times New Roman" panose="02020603050405020304" pitchFamily="18" charset="0"/>
                        </a:rPr>
                        <a:t>Evidence of resolution following immune reconstitution</a:t>
                      </a:r>
                      <a:endParaRPr lang="en-US" sz="1800" b="0" i="0" u="none" strike="noStrike" dirty="0">
                        <a:effectLst/>
                        <a:latin typeface="Arial" panose="020B0604020202020204" pitchFamily="34" charset="0"/>
                      </a:endParaRPr>
                    </a:p>
                  </a:txBody>
                  <a:tcPr marL="128298" marR="128298" marT="178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84207587"/>
                  </a:ext>
                </a:extLst>
              </a:tr>
            </a:tbl>
          </a:graphicData>
        </a:graphic>
      </p:graphicFrame>
      <p:sp>
        <p:nvSpPr>
          <p:cNvPr id="4" name="Title 1">
            <a:extLst>
              <a:ext uri="{FF2B5EF4-FFF2-40B4-BE49-F238E27FC236}">
                <a16:creationId xmlns:a16="http://schemas.microsoft.com/office/drawing/2014/main" id="{670FE6E1-4A62-6897-6C4B-2A43A96A70F2}"/>
              </a:ext>
            </a:extLst>
          </p:cNvPr>
          <p:cNvSpPr>
            <a:spLocks noGrp="1"/>
          </p:cNvSpPr>
          <p:nvPr>
            <p:ph type="title"/>
          </p:nvPr>
        </p:nvSpPr>
        <p:spPr>
          <a:xfrm>
            <a:off x="609441" y="627616"/>
            <a:ext cx="10969943" cy="437043"/>
          </a:xfrm>
        </p:spPr>
        <p:txBody>
          <a:bodyPr/>
          <a:lstStyle/>
          <a:p>
            <a:r>
              <a:rPr lang="en-US" sz="2800" dirty="0"/>
              <a:t>Evaluating the pre-transplant opportunistic infection history</a:t>
            </a:r>
          </a:p>
        </p:txBody>
      </p:sp>
    </p:spTree>
    <p:extLst>
      <p:ext uri="{BB962C8B-B14F-4D97-AF65-F5344CB8AC3E}">
        <p14:creationId xmlns:p14="http://schemas.microsoft.com/office/powerpoint/2010/main" val="554526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C46F8-7160-2174-5BBF-4B611D918825}"/>
              </a:ext>
            </a:extLst>
          </p:cNvPr>
          <p:cNvSpPr>
            <a:spLocks noGrp="1"/>
          </p:cNvSpPr>
          <p:nvPr>
            <p:ph type="title"/>
          </p:nvPr>
        </p:nvSpPr>
        <p:spPr/>
        <p:txBody>
          <a:bodyPr/>
          <a:lstStyle/>
          <a:p>
            <a:r>
              <a:rPr lang="en-US" dirty="0"/>
              <a:t>Post-transplant management</a:t>
            </a:r>
          </a:p>
        </p:txBody>
      </p:sp>
      <p:sp>
        <p:nvSpPr>
          <p:cNvPr id="3" name="Text Placeholder 2">
            <a:extLst>
              <a:ext uri="{FF2B5EF4-FFF2-40B4-BE49-F238E27FC236}">
                <a16:creationId xmlns:a16="http://schemas.microsoft.com/office/drawing/2014/main" id="{6DA1C01F-8A3C-1F08-33E5-B041B690E5DB}"/>
              </a:ext>
            </a:extLst>
          </p:cNvPr>
          <p:cNvSpPr>
            <a:spLocks noGrp="1"/>
          </p:cNvSpPr>
          <p:nvPr>
            <p:ph type="body" sz="quarter" idx="4294967295"/>
          </p:nvPr>
        </p:nvSpPr>
        <p:spPr>
          <a:xfrm>
            <a:off x="6686550" y="1349375"/>
            <a:ext cx="5502275" cy="5799138"/>
          </a:xfrm>
          <a:prstGeom prst="rect">
            <a:avLst/>
          </a:prstGeom>
        </p:spPr>
        <p:txBody>
          <a:bodyPr/>
          <a:lstStyle/>
          <a:p>
            <a:r>
              <a:rPr lang="en-US" sz="1800" dirty="0"/>
              <a:t>Prophylactic and other management strategies typically the same regardless of HIV status unless history of OI</a:t>
            </a:r>
          </a:p>
          <a:p>
            <a:pPr lvl="1"/>
            <a:r>
              <a:rPr lang="en-US" sz="1800" dirty="0"/>
              <a:t>PJP prophylaxis a traditional exception</a:t>
            </a:r>
          </a:p>
          <a:p>
            <a:r>
              <a:rPr lang="en-US" sz="1800" dirty="0"/>
              <a:t>Data from kidney suggest better outcomes in PLWH who receive lymphocyte depleting therapy as induction</a:t>
            </a:r>
          </a:p>
          <a:p>
            <a:r>
              <a:rPr lang="en-US" sz="1800" b="1" dirty="0"/>
              <a:t>Lessons from kidney and liver emphasize the importance of close teamwork:</a:t>
            </a:r>
          </a:p>
          <a:p>
            <a:pPr lvl="1"/>
            <a:r>
              <a:rPr lang="en-US" sz="1800" dirty="0"/>
              <a:t>Transplant team</a:t>
            </a:r>
          </a:p>
          <a:p>
            <a:pPr lvl="1"/>
            <a:r>
              <a:rPr lang="en-US" sz="1800" dirty="0"/>
              <a:t>Transplant ID</a:t>
            </a:r>
          </a:p>
          <a:p>
            <a:pPr lvl="1"/>
            <a:r>
              <a:rPr lang="en-US" sz="1800" dirty="0"/>
              <a:t>HIV specialists if Transplant ID lacks familiarity with modern antiretroviral regimens</a:t>
            </a:r>
          </a:p>
          <a:p>
            <a:pPr lvl="1"/>
            <a:r>
              <a:rPr lang="en-US" sz="1800" dirty="0"/>
              <a:t>Pharmacy</a:t>
            </a:r>
          </a:p>
          <a:p>
            <a:pPr lvl="1"/>
            <a:endParaRPr lang="en-US" sz="1800" dirty="0"/>
          </a:p>
        </p:txBody>
      </p:sp>
      <p:sp>
        <p:nvSpPr>
          <p:cNvPr id="9" name="TextBox 8">
            <a:extLst>
              <a:ext uri="{FF2B5EF4-FFF2-40B4-BE49-F238E27FC236}">
                <a16:creationId xmlns:a16="http://schemas.microsoft.com/office/drawing/2014/main" id="{B5F8B225-F103-7D15-0BAF-CE0EB3F2BFD3}"/>
              </a:ext>
            </a:extLst>
          </p:cNvPr>
          <p:cNvSpPr txBox="1"/>
          <p:nvPr/>
        </p:nvSpPr>
        <p:spPr>
          <a:xfrm>
            <a:off x="1161285" y="5890740"/>
            <a:ext cx="4792706" cy="369332"/>
          </a:xfrm>
          <a:prstGeom prst="rect">
            <a:avLst/>
          </a:prstGeom>
          <a:noFill/>
        </p:spPr>
        <p:txBody>
          <a:bodyPr wrap="square">
            <a:spAutoFit/>
          </a:bodyPr>
          <a:lstStyle/>
          <a:p>
            <a:r>
              <a:rPr lang="de-DE" i="1" dirty="0"/>
              <a:t>Am J Transplant</a:t>
            </a:r>
            <a:r>
              <a:rPr lang="de-DE" dirty="0"/>
              <a:t>. 2016 Aug;16(8):2368-76. </a:t>
            </a:r>
            <a:endParaRPr lang="en-US" dirty="0"/>
          </a:p>
        </p:txBody>
      </p:sp>
      <p:pic>
        <p:nvPicPr>
          <p:cNvPr id="11" name="Picture 10">
            <a:extLst>
              <a:ext uri="{FF2B5EF4-FFF2-40B4-BE49-F238E27FC236}">
                <a16:creationId xmlns:a16="http://schemas.microsoft.com/office/drawing/2014/main" id="{732DF3E6-2D1B-6BCF-6346-EEAC8F741D05}"/>
              </a:ext>
            </a:extLst>
          </p:cNvPr>
          <p:cNvPicPr>
            <a:picLocks noChangeAspect="1"/>
          </p:cNvPicPr>
          <p:nvPr/>
        </p:nvPicPr>
        <p:blipFill>
          <a:blip r:embed="rId2"/>
          <a:srcRect l="22125" t="6840" r="22880" b="6840"/>
          <a:stretch>
            <a:fillRect/>
          </a:stretch>
        </p:blipFill>
        <p:spPr>
          <a:xfrm>
            <a:off x="0" y="5071897"/>
            <a:ext cx="1161285" cy="1098745"/>
          </a:xfrm>
          <a:prstGeom prst="rect">
            <a:avLst/>
          </a:prstGeom>
        </p:spPr>
      </p:pic>
      <p:pic>
        <p:nvPicPr>
          <p:cNvPr id="13" name="Picture 12" descr="A close-up of several pills&#10;&#10;AI-generated content may be incorrect.">
            <a:extLst>
              <a:ext uri="{FF2B5EF4-FFF2-40B4-BE49-F238E27FC236}">
                <a16:creationId xmlns:a16="http://schemas.microsoft.com/office/drawing/2014/main" id="{1E75D4FF-DA7E-8ACA-AB06-350088702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7842" y="1350046"/>
            <a:ext cx="4929152" cy="3280127"/>
          </a:xfrm>
          <a:prstGeom prst="rect">
            <a:avLst/>
          </a:prstGeom>
        </p:spPr>
      </p:pic>
    </p:spTree>
    <p:extLst>
      <p:ext uri="{BB962C8B-B14F-4D97-AF65-F5344CB8AC3E}">
        <p14:creationId xmlns:p14="http://schemas.microsoft.com/office/powerpoint/2010/main" val="1037018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0185692C-6DDD-4755-8A0A-7A269E021E96}"/>
              </a:ext>
            </a:extLst>
          </p:cNvPr>
          <p:cNvGraphicFramePr>
            <a:graphicFrameLocks noGrp="1"/>
          </p:cNvGraphicFramePr>
          <p:nvPr>
            <p:extLst>
              <p:ext uri="{D42A27DB-BD31-4B8C-83A1-F6EECF244321}">
                <p14:modId xmlns:p14="http://schemas.microsoft.com/office/powerpoint/2010/main" val="128600213"/>
              </p:ext>
            </p:extLst>
          </p:nvPr>
        </p:nvGraphicFramePr>
        <p:xfrm>
          <a:off x="1474582" y="1101862"/>
          <a:ext cx="9320476" cy="5622858"/>
        </p:xfrm>
        <a:graphic>
          <a:graphicData uri="http://schemas.openxmlformats.org/drawingml/2006/table">
            <a:tbl>
              <a:tblPr firstRow="1" bandRow="1">
                <a:tableStyleId>{5C22544A-7EE6-4342-B048-85BDC9FD1C3A}</a:tableStyleId>
              </a:tblPr>
              <a:tblGrid>
                <a:gridCol w="4660238">
                  <a:extLst>
                    <a:ext uri="{9D8B030D-6E8A-4147-A177-3AD203B41FA5}">
                      <a16:colId xmlns:a16="http://schemas.microsoft.com/office/drawing/2014/main" val="1929389939"/>
                    </a:ext>
                  </a:extLst>
                </a:gridCol>
                <a:gridCol w="4660238">
                  <a:extLst>
                    <a:ext uri="{9D8B030D-6E8A-4147-A177-3AD203B41FA5}">
                      <a16:colId xmlns:a16="http://schemas.microsoft.com/office/drawing/2014/main" val="2449994422"/>
                    </a:ext>
                  </a:extLst>
                </a:gridCol>
              </a:tblGrid>
              <a:tr h="807510">
                <a:tc>
                  <a:txBody>
                    <a:bodyPr/>
                    <a:lstStyle/>
                    <a:p>
                      <a:r>
                        <a:rPr lang="en-US" sz="2400" dirty="0">
                          <a:solidFill>
                            <a:schemeClr val="tx1"/>
                          </a:solidFill>
                          <a:effectLst/>
                        </a:rPr>
                        <a:t>Opportunistic Infection</a:t>
                      </a:r>
                      <a:endParaRPr lang="en-US" sz="2400" dirty="0">
                        <a:solidFill>
                          <a:schemeClr val="bg1"/>
                        </a:solidFill>
                        <a:effectLst/>
                      </a:endParaRPr>
                    </a:p>
                  </a:txBody>
                  <a:tcPr marL="91416" marR="91416" marT="45708" marB="45708"/>
                </a:tc>
                <a:tc>
                  <a:txBody>
                    <a:bodyPr/>
                    <a:lstStyle/>
                    <a:p>
                      <a:r>
                        <a:rPr lang="en-US" sz="2400" dirty="0">
                          <a:solidFill>
                            <a:schemeClr val="tx1"/>
                          </a:solidFill>
                          <a:effectLst/>
                        </a:rPr>
                        <a:t>Prophylaxis</a:t>
                      </a:r>
                    </a:p>
                  </a:txBody>
                  <a:tcPr marL="91416" marR="91416" marT="45708" marB="45708"/>
                </a:tc>
                <a:extLst>
                  <a:ext uri="{0D108BD9-81ED-4DB2-BD59-A6C34878D82A}">
                    <a16:rowId xmlns:a16="http://schemas.microsoft.com/office/drawing/2014/main" val="1710235132"/>
                  </a:ext>
                </a:extLst>
              </a:tr>
              <a:tr h="822746">
                <a:tc>
                  <a:txBody>
                    <a:bodyPr/>
                    <a:lstStyle/>
                    <a:p>
                      <a:r>
                        <a:rPr lang="en-US" sz="2400" dirty="0">
                          <a:effectLst/>
                        </a:rPr>
                        <a:t>Pneumocystis</a:t>
                      </a:r>
                    </a:p>
                  </a:txBody>
                  <a:tcPr marL="91416" marR="91416" marT="45708" marB="45708"/>
                </a:tc>
                <a:tc>
                  <a:txBody>
                    <a:bodyPr/>
                    <a:lstStyle/>
                    <a:p>
                      <a:r>
                        <a:rPr lang="en-US" sz="2400" dirty="0">
                          <a:effectLst/>
                        </a:rPr>
                        <a:t>TMP/SMX</a:t>
                      </a:r>
                    </a:p>
                    <a:p>
                      <a:r>
                        <a:rPr lang="en-US" sz="2400" dirty="0">
                          <a:effectLst/>
                        </a:rPr>
                        <a:t>Alternates: atovaquone, dapsone</a:t>
                      </a:r>
                    </a:p>
                  </a:txBody>
                  <a:tcPr marL="91416" marR="91416" marT="45708" marB="45708"/>
                </a:tc>
                <a:extLst>
                  <a:ext uri="{0D108BD9-81ED-4DB2-BD59-A6C34878D82A}">
                    <a16:rowId xmlns:a16="http://schemas.microsoft.com/office/drawing/2014/main" val="2156714318"/>
                  </a:ext>
                </a:extLst>
              </a:tr>
              <a:tr h="807510">
                <a:tc>
                  <a:txBody>
                    <a:bodyPr/>
                    <a:lstStyle/>
                    <a:p>
                      <a:r>
                        <a:rPr lang="en-US" sz="2400" dirty="0">
                          <a:effectLst/>
                        </a:rPr>
                        <a:t>CMV</a:t>
                      </a:r>
                    </a:p>
                  </a:txBody>
                  <a:tcPr marL="91416" marR="91416" marT="45708" marB="45708"/>
                </a:tc>
                <a:tc>
                  <a:txBody>
                    <a:bodyPr/>
                    <a:lstStyle/>
                    <a:p>
                      <a:r>
                        <a:rPr lang="en-US" sz="2400" dirty="0">
                          <a:effectLst/>
                        </a:rPr>
                        <a:t>Valganciclovir</a:t>
                      </a:r>
                    </a:p>
                  </a:txBody>
                  <a:tcPr marL="91416" marR="91416" marT="45708" marB="45708"/>
                </a:tc>
                <a:extLst>
                  <a:ext uri="{0D108BD9-81ED-4DB2-BD59-A6C34878D82A}">
                    <a16:rowId xmlns:a16="http://schemas.microsoft.com/office/drawing/2014/main" val="2019571823"/>
                  </a:ext>
                </a:extLst>
              </a:tr>
              <a:tr h="1188410">
                <a:tc>
                  <a:txBody>
                    <a:bodyPr/>
                    <a:lstStyle/>
                    <a:p>
                      <a:r>
                        <a:rPr lang="en-US" sz="2400" dirty="0">
                          <a:effectLst/>
                        </a:rPr>
                        <a:t>History of cryptococcus</a:t>
                      </a:r>
                    </a:p>
                    <a:p>
                      <a:r>
                        <a:rPr lang="en-US" sz="2400" dirty="0">
                          <a:effectLst/>
                        </a:rPr>
                        <a:t>Successful treatment</a:t>
                      </a:r>
                    </a:p>
                    <a:p>
                      <a:r>
                        <a:rPr lang="en-US" sz="2400" dirty="0">
                          <a:effectLst/>
                        </a:rPr>
                        <a:t>With immune reconstitution</a:t>
                      </a:r>
                    </a:p>
                  </a:txBody>
                  <a:tcPr marL="91416" marR="91416" marT="45708" marB="45708"/>
                </a:tc>
                <a:tc>
                  <a:txBody>
                    <a:bodyPr/>
                    <a:lstStyle/>
                    <a:p>
                      <a:r>
                        <a:rPr lang="en-US" sz="2400" dirty="0">
                          <a:effectLst/>
                        </a:rPr>
                        <a:t>Fluconazole</a:t>
                      </a:r>
                    </a:p>
                  </a:txBody>
                  <a:tcPr marL="91416" marR="91416" marT="45708" marB="45708"/>
                </a:tc>
                <a:extLst>
                  <a:ext uri="{0D108BD9-81ED-4DB2-BD59-A6C34878D82A}">
                    <a16:rowId xmlns:a16="http://schemas.microsoft.com/office/drawing/2014/main" val="1349036789"/>
                  </a:ext>
                </a:extLst>
              </a:tr>
              <a:tr h="1188410">
                <a:tc>
                  <a:txBody>
                    <a:bodyPr/>
                    <a:lstStyle/>
                    <a:p>
                      <a:r>
                        <a:rPr lang="en-US" sz="2400" dirty="0">
                          <a:effectLst/>
                        </a:rPr>
                        <a:t>Mycobacterium avium complex</a:t>
                      </a:r>
                    </a:p>
                    <a:p>
                      <a:r>
                        <a:rPr lang="en-US" sz="2400" dirty="0">
                          <a:effectLst/>
                        </a:rPr>
                        <a:t>with successful treatment</a:t>
                      </a:r>
                    </a:p>
                    <a:p>
                      <a:r>
                        <a:rPr lang="en-US" sz="2400" dirty="0">
                          <a:effectLst/>
                        </a:rPr>
                        <a:t>and immune reconstitution</a:t>
                      </a:r>
                    </a:p>
                  </a:txBody>
                  <a:tcPr marL="91416" marR="91416" marT="45708" marB="45708"/>
                </a:tc>
                <a:tc>
                  <a:txBody>
                    <a:bodyPr/>
                    <a:lstStyle/>
                    <a:p>
                      <a:r>
                        <a:rPr lang="en-US" sz="2400" dirty="0">
                          <a:effectLst/>
                        </a:rPr>
                        <a:t>Azithromycin</a:t>
                      </a:r>
                    </a:p>
                  </a:txBody>
                  <a:tcPr marL="91416" marR="91416" marT="45708" marB="45708"/>
                </a:tc>
                <a:extLst>
                  <a:ext uri="{0D108BD9-81ED-4DB2-BD59-A6C34878D82A}">
                    <a16:rowId xmlns:a16="http://schemas.microsoft.com/office/drawing/2014/main" val="2611765947"/>
                  </a:ext>
                </a:extLst>
              </a:tr>
              <a:tr h="807510">
                <a:tc>
                  <a:txBody>
                    <a:bodyPr/>
                    <a:lstStyle/>
                    <a:p>
                      <a:r>
                        <a:rPr lang="en-US" sz="2400" dirty="0">
                          <a:effectLst/>
                        </a:rPr>
                        <a:t>Toxoplasmosis</a:t>
                      </a:r>
                    </a:p>
                  </a:txBody>
                  <a:tcPr marL="91416" marR="91416" marT="45708" marB="45708"/>
                </a:tc>
                <a:tc>
                  <a:txBody>
                    <a:bodyPr/>
                    <a:lstStyle/>
                    <a:p>
                      <a:r>
                        <a:rPr lang="en-US" sz="2400" dirty="0">
                          <a:effectLst/>
                        </a:rPr>
                        <a:t>TMP/SMX </a:t>
                      </a:r>
                    </a:p>
                  </a:txBody>
                  <a:tcPr marL="91416" marR="91416" marT="45708" marB="45708"/>
                </a:tc>
                <a:extLst>
                  <a:ext uri="{0D108BD9-81ED-4DB2-BD59-A6C34878D82A}">
                    <a16:rowId xmlns:a16="http://schemas.microsoft.com/office/drawing/2014/main" val="2686744152"/>
                  </a:ext>
                </a:extLst>
              </a:tr>
            </a:tbl>
          </a:graphicData>
        </a:graphic>
      </p:graphicFrame>
      <p:sp>
        <p:nvSpPr>
          <p:cNvPr id="3" name="Title 2">
            <a:extLst>
              <a:ext uri="{FF2B5EF4-FFF2-40B4-BE49-F238E27FC236}">
                <a16:creationId xmlns:a16="http://schemas.microsoft.com/office/drawing/2014/main" id="{ED9E1362-488D-3AF0-9B6B-013DA8D296A1}"/>
              </a:ext>
            </a:extLst>
          </p:cNvPr>
          <p:cNvSpPr>
            <a:spLocks noGrp="1"/>
          </p:cNvSpPr>
          <p:nvPr>
            <p:ph type="title"/>
          </p:nvPr>
        </p:nvSpPr>
        <p:spPr/>
        <p:txBody>
          <a:bodyPr/>
          <a:lstStyle/>
          <a:p>
            <a:r>
              <a:rPr lang="en-US" dirty="0"/>
              <a:t>Customizing prophylaxis</a:t>
            </a:r>
          </a:p>
        </p:txBody>
      </p:sp>
    </p:spTree>
    <p:extLst>
      <p:ext uri="{BB962C8B-B14F-4D97-AF65-F5344CB8AC3E}">
        <p14:creationId xmlns:p14="http://schemas.microsoft.com/office/powerpoint/2010/main" val="237583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CF798-013C-2463-EB27-BE2093FD81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96EE2EC-D3BC-8E0F-CA8F-5D927011040F}"/>
              </a:ext>
            </a:extLst>
          </p:cNvPr>
          <p:cNvSpPr>
            <a:spLocks noGrp="1"/>
          </p:cNvSpPr>
          <p:nvPr>
            <p:ph type="title"/>
          </p:nvPr>
        </p:nvSpPr>
        <p:spPr>
          <a:xfrm>
            <a:off x="609441" y="2967335"/>
            <a:ext cx="10969943" cy="461665"/>
          </a:xfrm>
        </p:spPr>
        <p:txBody>
          <a:bodyPr/>
          <a:lstStyle/>
          <a:p>
            <a:pPr algn="ctr"/>
            <a:r>
              <a:rPr lang="en-US" dirty="0"/>
              <a:t>HIV D-/R+ HEART TRANSPLANT</a:t>
            </a:r>
          </a:p>
        </p:txBody>
      </p:sp>
    </p:spTree>
    <p:extLst>
      <p:ext uri="{BB962C8B-B14F-4D97-AF65-F5344CB8AC3E}">
        <p14:creationId xmlns:p14="http://schemas.microsoft.com/office/powerpoint/2010/main" val="4959916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34A8E-5A11-05ED-FC61-AA05087BDACA}"/>
              </a:ext>
            </a:extLst>
          </p:cNvPr>
          <p:cNvSpPr>
            <a:spLocks noGrp="1"/>
          </p:cNvSpPr>
          <p:nvPr>
            <p:ph type="title"/>
          </p:nvPr>
        </p:nvSpPr>
        <p:spPr/>
        <p:txBody>
          <a:bodyPr/>
          <a:lstStyle/>
          <a:p>
            <a:r>
              <a:rPr lang="en-US" dirty="0"/>
              <a:t>HIV doubles the risk of advanced heart failure</a:t>
            </a:r>
          </a:p>
        </p:txBody>
      </p:sp>
      <p:pic>
        <p:nvPicPr>
          <p:cNvPr id="3" name="Picture 2" descr="A diagram of a heart attack&#10;&#10;AI-generated content may be incorrect.">
            <a:extLst>
              <a:ext uri="{FF2B5EF4-FFF2-40B4-BE49-F238E27FC236}">
                <a16:creationId xmlns:a16="http://schemas.microsoft.com/office/drawing/2014/main" id="{38E939B4-64CB-AE85-6CBF-B31179B2DF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6506" y="1263759"/>
            <a:ext cx="8089910" cy="4330482"/>
          </a:xfrm>
          <a:prstGeom prst="rect">
            <a:avLst/>
          </a:prstGeom>
        </p:spPr>
      </p:pic>
      <p:sp>
        <p:nvSpPr>
          <p:cNvPr id="4" name="TextBox 3">
            <a:extLst>
              <a:ext uri="{FF2B5EF4-FFF2-40B4-BE49-F238E27FC236}">
                <a16:creationId xmlns:a16="http://schemas.microsoft.com/office/drawing/2014/main" id="{3892E10D-1AD7-E157-F529-6E97FDEA4862}"/>
              </a:ext>
            </a:extLst>
          </p:cNvPr>
          <p:cNvSpPr txBox="1"/>
          <p:nvPr/>
        </p:nvSpPr>
        <p:spPr>
          <a:xfrm>
            <a:off x="1311825" y="6388958"/>
            <a:ext cx="6092826" cy="369332"/>
          </a:xfrm>
          <a:prstGeom prst="rect">
            <a:avLst/>
          </a:prstGeom>
          <a:noFill/>
        </p:spPr>
        <p:txBody>
          <a:bodyPr wrap="square">
            <a:spAutoFit/>
          </a:bodyPr>
          <a:lstStyle/>
          <a:p>
            <a:r>
              <a:rPr lang="pt-BR" i="1" dirty="0"/>
              <a:t>Circulation</a:t>
            </a:r>
            <a:r>
              <a:rPr lang="pt-BR" dirty="0"/>
              <a:t>. 2019 Jul 9;140(2):e98-e124. </a:t>
            </a:r>
            <a:endParaRPr lang="en-US" dirty="0"/>
          </a:p>
        </p:txBody>
      </p:sp>
      <p:pic>
        <p:nvPicPr>
          <p:cNvPr id="5" name="Picture 4">
            <a:extLst>
              <a:ext uri="{FF2B5EF4-FFF2-40B4-BE49-F238E27FC236}">
                <a16:creationId xmlns:a16="http://schemas.microsoft.com/office/drawing/2014/main" id="{0DB1B8B7-93DF-F2C9-97B1-4C20EB0CB159}"/>
              </a:ext>
            </a:extLst>
          </p:cNvPr>
          <p:cNvPicPr>
            <a:picLocks noChangeAspect="1"/>
          </p:cNvPicPr>
          <p:nvPr/>
        </p:nvPicPr>
        <p:blipFill>
          <a:blip r:embed="rId3"/>
          <a:srcRect l="22316" t="5815" r="22865" b="4782"/>
          <a:stretch>
            <a:fillRect/>
          </a:stretch>
        </p:blipFill>
        <p:spPr>
          <a:xfrm>
            <a:off x="104596" y="5736057"/>
            <a:ext cx="1113711" cy="1094834"/>
          </a:xfrm>
          <a:prstGeom prst="rect">
            <a:avLst/>
          </a:prstGeom>
        </p:spPr>
      </p:pic>
    </p:spTree>
    <p:extLst>
      <p:ext uri="{BB962C8B-B14F-4D97-AF65-F5344CB8AC3E}">
        <p14:creationId xmlns:p14="http://schemas.microsoft.com/office/powerpoint/2010/main" val="649946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5F5B2-097F-33C1-067E-9D637406CC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8E4F3C-949C-4178-9C42-5CC69701640E}"/>
              </a:ext>
            </a:extLst>
          </p:cNvPr>
          <p:cNvSpPr>
            <a:spLocks noGrp="1"/>
          </p:cNvSpPr>
          <p:nvPr>
            <p:ph type="title"/>
          </p:nvPr>
        </p:nvSpPr>
        <p:spPr/>
        <p:txBody>
          <a:bodyPr/>
          <a:lstStyle/>
          <a:p>
            <a:r>
              <a:rPr lang="en-US" altLang="en-US" dirty="0">
                <a:latin typeface="Helvetica" panose="020B0604020202020204" pitchFamily="34" charset="0"/>
              </a:rPr>
              <a:t>Progress in advanced heart failure care for PLWH has tracked general advances in HIV care</a:t>
            </a:r>
            <a:endParaRPr lang="en-US" dirty="0"/>
          </a:p>
        </p:txBody>
      </p:sp>
      <p:pic>
        <p:nvPicPr>
          <p:cNvPr id="4" name="Picture 2" descr="Image preview">
            <a:extLst>
              <a:ext uri="{FF2B5EF4-FFF2-40B4-BE49-F238E27FC236}">
                <a16:creationId xmlns:a16="http://schemas.microsoft.com/office/drawing/2014/main" id="{3F6C6874-E56F-8726-9D12-2665B3C833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43" t="11319" r="3583"/>
          <a:stretch>
            <a:fillRect/>
          </a:stretch>
        </p:blipFill>
        <p:spPr bwMode="auto">
          <a:xfrm>
            <a:off x="210981" y="1490860"/>
            <a:ext cx="11766862" cy="457743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E1B9A25-368D-9DB3-0184-B354641782FA}"/>
              </a:ext>
            </a:extLst>
          </p:cNvPr>
          <p:cNvPicPr>
            <a:picLocks noChangeAspect="1"/>
          </p:cNvPicPr>
          <p:nvPr/>
        </p:nvPicPr>
        <p:blipFill rotWithShape="1">
          <a:blip r:embed="rId3"/>
          <a:srcRect l="65545" t="20000" r="23237" b="64615"/>
          <a:stretch/>
        </p:blipFill>
        <p:spPr bwMode="auto">
          <a:xfrm>
            <a:off x="0" y="5289747"/>
            <a:ext cx="1475649" cy="1264842"/>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5D88B6C-FEFE-5154-42DF-20448CF4DB89}"/>
              </a:ext>
            </a:extLst>
          </p:cNvPr>
          <p:cNvSpPr txBox="1"/>
          <p:nvPr/>
        </p:nvSpPr>
        <p:spPr>
          <a:xfrm>
            <a:off x="1290854" y="6166162"/>
            <a:ext cx="6241070" cy="369332"/>
          </a:xfrm>
          <a:prstGeom prst="rect">
            <a:avLst/>
          </a:prstGeom>
          <a:noFill/>
        </p:spPr>
        <p:txBody>
          <a:bodyPr wrap="square">
            <a:spAutoFit/>
          </a:bodyPr>
          <a:lstStyle/>
          <a:p>
            <a:r>
              <a:rPr lang="en-US" dirty="0"/>
              <a:t> </a:t>
            </a:r>
            <a:r>
              <a:rPr lang="en-US" i="1" dirty="0"/>
              <a:t>J Heart Lung Transplant</a:t>
            </a:r>
            <a:r>
              <a:rPr lang="en-US" dirty="0"/>
              <a:t>. 2023 Sep;42(9):1194-1196.</a:t>
            </a:r>
          </a:p>
        </p:txBody>
      </p:sp>
    </p:spTree>
    <p:extLst>
      <p:ext uri="{BB962C8B-B14F-4D97-AF65-F5344CB8AC3E}">
        <p14:creationId xmlns:p14="http://schemas.microsoft.com/office/powerpoint/2010/main" val="4067897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95F35-24BF-0E65-0381-F8227D84725B}"/>
              </a:ext>
            </a:extLst>
          </p:cNvPr>
          <p:cNvSpPr>
            <a:spLocks noGrp="1"/>
          </p:cNvSpPr>
          <p:nvPr>
            <p:ph type="title"/>
          </p:nvPr>
        </p:nvSpPr>
        <p:spPr/>
        <p:txBody>
          <a:bodyPr/>
          <a:lstStyle/>
          <a:p>
            <a:r>
              <a:rPr lang="en-US" dirty="0"/>
              <a:t>ISHLT guidelines have evolved to support heart transplant in PLWH </a:t>
            </a:r>
          </a:p>
        </p:txBody>
      </p:sp>
      <p:sp>
        <p:nvSpPr>
          <p:cNvPr id="3" name="Text Placeholder 2">
            <a:extLst>
              <a:ext uri="{FF2B5EF4-FFF2-40B4-BE49-F238E27FC236}">
                <a16:creationId xmlns:a16="http://schemas.microsoft.com/office/drawing/2014/main" id="{4FE16E46-159E-8A5D-0EBB-E914094251CF}"/>
              </a:ext>
            </a:extLst>
          </p:cNvPr>
          <p:cNvSpPr>
            <a:spLocks noGrp="1"/>
          </p:cNvSpPr>
          <p:nvPr>
            <p:ph type="body" sz="quarter" idx="4294967295"/>
          </p:nvPr>
        </p:nvSpPr>
        <p:spPr>
          <a:xfrm>
            <a:off x="6950075" y="1349375"/>
            <a:ext cx="5238750" cy="4584700"/>
          </a:xfrm>
          <a:prstGeom prst="rect">
            <a:avLst/>
          </a:prstGeom>
        </p:spPr>
        <p:txBody>
          <a:bodyPr/>
          <a:lstStyle/>
          <a:p>
            <a:r>
              <a:rPr lang="en-US" sz="3000" dirty="0"/>
              <a:t>Pre-2014: HIV considered an </a:t>
            </a:r>
            <a:r>
              <a:rPr lang="en-US" sz="3000" b="1" dirty="0"/>
              <a:t>absolute</a:t>
            </a:r>
            <a:r>
              <a:rPr lang="en-US" sz="3000" dirty="0"/>
              <a:t> contraindication</a:t>
            </a:r>
          </a:p>
          <a:p>
            <a:r>
              <a:rPr lang="en-US" sz="3000" dirty="0"/>
              <a:t>2014-2024: HIV considered a </a:t>
            </a:r>
            <a:r>
              <a:rPr lang="en-US" sz="3000" b="1" dirty="0"/>
              <a:t>relative</a:t>
            </a:r>
            <a:r>
              <a:rPr lang="en-US" sz="3000" dirty="0"/>
              <a:t> contraindication</a:t>
            </a:r>
          </a:p>
          <a:p>
            <a:r>
              <a:rPr lang="en-US" sz="3000" dirty="0"/>
              <a:t>2024-present: Well-controlled HIV no longer an impediment to cardiac transplantation</a:t>
            </a:r>
          </a:p>
        </p:txBody>
      </p:sp>
      <p:pic>
        <p:nvPicPr>
          <p:cNvPr id="6" name="Picture 5" descr="A red and white logo&#10;&#10;AI-generated content may be incorrect.">
            <a:extLst>
              <a:ext uri="{FF2B5EF4-FFF2-40B4-BE49-F238E27FC236}">
                <a16:creationId xmlns:a16="http://schemas.microsoft.com/office/drawing/2014/main" id="{A8BC9845-41F1-FFE6-74AD-83BEEC611032}"/>
              </a:ext>
            </a:extLst>
          </p:cNvPr>
          <p:cNvPicPr>
            <a:picLocks noChangeAspect="1"/>
          </p:cNvPicPr>
          <p:nvPr/>
        </p:nvPicPr>
        <p:blipFill>
          <a:blip r:embed="rId2">
            <a:extLst>
              <a:ext uri="{28A0092B-C50C-407E-A947-70E740481C1C}">
                <a14:useLocalDpi xmlns:a14="http://schemas.microsoft.com/office/drawing/2010/main" val="0"/>
              </a:ext>
            </a:extLst>
          </a:blip>
          <a:srcRect l="28657" t="-788" r="28358"/>
          <a:stretch>
            <a:fillRect/>
          </a:stretch>
        </p:blipFill>
        <p:spPr>
          <a:xfrm>
            <a:off x="827731" y="1350046"/>
            <a:ext cx="4710624" cy="4945534"/>
          </a:xfrm>
          <a:prstGeom prst="rect">
            <a:avLst/>
          </a:prstGeom>
        </p:spPr>
      </p:pic>
      <p:sp>
        <p:nvSpPr>
          <p:cNvPr id="5" name="TextBox 4">
            <a:extLst>
              <a:ext uri="{FF2B5EF4-FFF2-40B4-BE49-F238E27FC236}">
                <a16:creationId xmlns:a16="http://schemas.microsoft.com/office/drawing/2014/main" id="{BDBF4426-0D0A-2D08-BFDE-B675CDC44D95}"/>
              </a:ext>
            </a:extLst>
          </p:cNvPr>
          <p:cNvSpPr txBox="1"/>
          <p:nvPr/>
        </p:nvSpPr>
        <p:spPr>
          <a:xfrm>
            <a:off x="1246909" y="6206480"/>
            <a:ext cx="6172200" cy="369332"/>
          </a:xfrm>
          <a:prstGeom prst="rect">
            <a:avLst/>
          </a:prstGeom>
          <a:noFill/>
        </p:spPr>
        <p:txBody>
          <a:bodyPr wrap="square">
            <a:spAutoFit/>
          </a:bodyPr>
          <a:lstStyle/>
          <a:p>
            <a:r>
              <a:rPr lang="en-US" i="1" dirty="0"/>
              <a:t>J Heart Lung Transplant</a:t>
            </a:r>
            <a:r>
              <a:rPr lang="en-US" dirty="0"/>
              <a:t>. 2024 Oct;43(10):1529-1628.e54.</a:t>
            </a:r>
          </a:p>
        </p:txBody>
      </p:sp>
      <p:pic>
        <p:nvPicPr>
          <p:cNvPr id="10" name="Picture 9">
            <a:extLst>
              <a:ext uri="{FF2B5EF4-FFF2-40B4-BE49-F238E27FC236}">
                <a16:creationId xmlns:a16="http://schemas.microsoft.com/office/drawing/2014/main" id="{64C19E57-6E59-0EAB-7B14-DBADAD1890AB}"/>
              </a:ext>
            </a:extLst>
          </p:cNvPr>
          <p:cNvPicPr>
            <a:picLocks noChangeAspect="1"/>
          </p:cNvPicPr>
          <p:nvPr/>
        </p:nvPicPr>
        <p:blipFill>
          <a:blip r:embed="rId3"/>
          <a:srcRect l="23392" t="6718" r="23650" b="7701"/>
          <a:stretch>
            <a:fillRect/>
          </a:stretch>
        </p:blipFill>
        <p:spPr>
          <a:xfrm>
            <a:off x="249382" y="5507954"/>
            <a:ext cx="997527" cy="968335"/>
          </a:xfrm>
          <a:prstGeom prst="rect">
            <a:avLst/>
          </a:prstGeom>
        </p:spPr>
      </p:pic>
    </p:spTree>
    <p:extLst>
      <p:ext uri="{BB962C8B-B14F-4D97-AF65-F5344CB8AC3E}">
        <p14:creationId xmlns:p14="http://schemas.microsoft.com/office/powerpoint/2010/main" val="28570682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7475B-D10C-4E99-AC7A-D08FC08D2A6C}"/>
              </a:ext>
            </a:extLst>
          </p:cNvPr>
          <p:cNvSpPr>
            <a:spLocks noGrp="1"/>
          </p:cNvSpPr>
          <p:nvPr>
            <p:ph type="title"/>
          </p:nvPr>
        </p:nvSpPr>
        <p:spPr/>
        <p:txBody>
          <a:bodyPr/>
          <a:lstStyle/>
          <a:p>
            <a:r>
              <a:rPr lang="en-US" dirty="0"/>
              <a:t>Disclosures</a:t>
            </a:r>
          </a:p>
        </p:txBody>
      </p:sp>
      <p:sp>
        <p:nvSpPr>
          <p:cNvPr id="4" name="Rectangle 3">
            <a:extLst>
              <a:ext uri="{FF2B5EF4-FFF2-40B4-BE49-F238E27FC236}">
                <a16:creationId xmlns:a16="http://schemas.microsoft.com/office/drawing/2014/main" id="{7B205EE2-2848-4E3A-ACF5-24C0CBD890F0}"/>
              </a:ext>
            </a:extLst>
          </p:cNvPr>
          <p:cNvSpPr txBox="1">
            <a:spLocks noChangeArrowheads="1"/>
          </p:cNvSpPr>
          <p:nvPr/>
        </p:nvSpPr>
        <p:spPr>
          <a:xfrm>
            <a:off x="609441" y="1308296"/>
            <a:ext cx="10969942"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Research funding from Merck to study pneumococcal vaccine response in LVAD recipients</a:t>
            </a:r>
          </a:p>
        </p:txBody>
      </p:sp>
    </p:spTree>
    <p:extLst>
      <p:ext uri="{BB962C8B-B14F-4D97-AF65-F5344CB8AC3E}">
        <p14:creationId xmlns:p14="http://schemas.microsoft.com/office/powerpoint/2010/main" val="1107075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62060F-16B4-1FC1-695A-6302C0E3B8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2E975D-DA64-4419-23B9-2E27D6F7DA8F}"/>
              </a:ext>
            </a:extLst>
          </p:cNvPr>
          <p:cNvSpPr>
            <a:spLocks noGrp="1"/>
          </p:cNvSpPr>
          <p:nvPr>
            <p:ph type="title"/>
          </p:nvPr>
        </p:nvSpPr>
        <p:spPr/>
        <p:txBody>
          <a:bodyPr/>
          <a:lstStyle/>
          <a:p>
            <a:r>
              <a:rPr lang="en-US" dirty="0"/>
              <a:t>More centers willing to offer heart transplant to PLWH</a:t>
            </a:r>
          </a:p>
        </p:txBody>
      </p:sp>
      <p:sp>
        <p:nvSpPr>
          <p:cNvPr id="4" name="Content Placeholder 2">
            <a:extLst>
              <a:ext uri="{FF2B5EF4-FFF2-40B4-BE49-F238E27FC236}">
                <a16:creationId xmlns:a16="http://schemas.microsoft.com/office/drawing/2014/main" id="{098BF007-12AC-9D32-843D-B140EF42A5E8}"/>
              </a:ext>
            </a:extLst>
          </p:cNvPr>
          <p:cNvSpPr txBox="1">
            <a:spLocks/>
          </p:cNvSpPr>
          <p:nvPr/>
        </p:nvSpPr>
        <p:spPr>
          <a:xfrm>
            <a:off x="637842" y="1362722"/>
            <a:ext cx="4347795" cy="39294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46" dirty="0"/>
              <a:t>187 HIV D-/R+ heart transplants to date performed in US as of 2024, including 2 heart-lung recipients</a:t>
            </a:r>
          </a:p>
          <a:p>
            <a:pPr lvl="1"/>
            <a:r>
              <a:rPr lang="en-US" sz="1940" dirty="0"/>
              <a:t>Half of transplants performed at 16 centers; most have performed none</a:t>
            </a:r>
          </a:p>
          <a:p>
            <a:pPr lvl="1"/>
            <a:r>
              <a:rPr lang="en-US" sz="1940" dirty="0"/>
              <a:t>The UNOS database reached this number of D-/R+ kidney and liver transplants over 15 years ago</a:t>
            </a:r>
          </a:p>
          <a:p>
            <a:pPr lvl="1"/>
            <a:r>
              <a:rPr lang="en-US" sz="1940" dirty="0"/>
              <a:t>Currently 30+ transplants/year</a:t>
            </a:r>
          </a:p>
          <a:p>
            <a:pPr lvl="1"/>
            <a:endParaRPr lang="en-US" sz="1455" dirty="0"/>
          </a:p>
          <a:p>
            <a:pPr lvl="1"/>
            <a:endParaRPr lang="en-US" sz="1455" dirty="0"/>
          </a:p>
        </p:txBody>
      </p:sp>
      <p:pic>
        <p:nvPicPr>
          <p:cNvPr id="12" name="Picture 11" descr="A graph and diagram of a graph&#10;&#10;AI-generated content may be incorrect.">
            <a:extLst>
              <a:ext uri="{FF2B5EF4-FFF2-40B4-BE49-F238E27FC236}">
                <a16:creationId xmlns:a16="http://schemas.microsoft.com/office/drawing/2014/main" id="{769249B8-EDF7-E0B7-0BBE-21D45C97C5DA}"/>
              </a:ext>
            </a:extLst>
          </p:cNvPr>
          <p:cNvPicPr>
            <a:picLocks noChangeAspect="1"/>
          </p:cNvPicPr>
          <p:nvPr/>
        </p:nvPicPr>
        <p:blipFill>
          <a:blip r:embed="rId2"/>
          <a:stretch>
            <a:fillRect/>
          </a:stretch>
        </p:blipFill>
        <p:spPr>
          <a:xfrm>
            <a:off x="5502961" y="1087361"/>
            <a:ext cx="4181366" cy="5131806"/>
          </a:xfrm>
          <a:prstGeom prst="rect">
            <a:avLst/>
          </a:prstGeom>
        </p:spPr>
      </p:pic>
      <p:pic>
        <p:nvPicPr>
          <p:cNvPr id="14" name="Picture 13">
            <a:extLst>
              <a:ext uri="{FF2B5EF4-FFF2-40B4-BE49-F238E27FC236}">
                <a16:creationId xmlns:a16="http://schemas.microsoft.com/office/drawing/2014/main" id="{C63939AF-98F6-4D3F-AD7C-9D7F3F1A7377}"/>
              </a:ext>
            </a:extLst>
          </p:cNvPr>
          <p:cNvPicPr>
            <a:picLocks noChangeAspect="1"/>
          </p:cNvPicPr>
          <p:nvPr/>
        </p:nvPicPr>
        <p:blipFill>
          <a:blip r:embed="rId3"/>
          <a:srcRect l="23973" t="5814" r="22888" b="4968"/>
          <a:stretch>
            <a:fillRect/>
          </a:stretch>
        </p:blipFill>
        <p:spPr>
          <a:xfrm>
            <a:off x="982742" y="5671195"/>
            <a:ext cx="1133312" cy="1143000"/>
          </a:xfrm>
          <a:prstGeom prst="rect">
            <a:avLst/>
          </a:prstGeom>
        </p:spPr>
      </p:pic>
      <p:sp>
        <p:nvSpPr>
          <p:cNvPr id="16" name="TextBox 15">
            <a:extLst>
              <a:ext uri="{FF2B5EF4-FFF2-40B4-BE49-F238E27FC236}">
                <a16:creationId xmlns:a16="http://schemas.microsoft.com/office/drawing/2014/main" id="{010731BE-1BBA-9326-F270-FA2ABCF131BE}"/>
              </a:ext>
            </a:extLst>
          </p:cNvPr>
          <p:cNvSpPr txBox="1"/>
          <p:nvPr/>
        </p:nvSpPr>
        <p:spPr>
          <a:xfrm>
            <a:off x="2116054" y="6391146"/>
            <a:ext cx="6172200" cy="369332"/>
          </a:xfrm>
          <a:prstGeom prst="rect">
            <a:avLst/>
          </a:prstGeom>
          <a:noFill/>
        </p:spPr>
        <p:txBody>
          <a:bodyPr wrap="square">
            <a:spAutoFit/>
          </a:bodyPr>
          <a:lstStyle/>
          <a:p>
            <a:r>
              <a:rPr lang="en-US" dirty="0"/>
              <a:t>WTC 2025.</a:t>
            </a:r>
          </a:p>
        </p:txBody>
      </p:sp>
    </p:spTree>
    <p:extLst>
      <p:ext uri="{BB962C8B-B14F-4D97-AF65-F5344CB8AC3E}">
        <p14:creationId xmlns:p14="http://schemas.microsoft.com/office/powerpoint/2010/main" val="36674908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52240-CD62-FA11-70F0-9C7BE321E469}"/>
              </a:ext>
            </a:extLst>
          </p:cNvPr>
          <p:cNvSpPr>
            <a:spLocks noGrp="1"/>
          </p:cNvSpPr>
          <p:nvPr>
            <p:ph type="title"/>
          </p:nvPr>
        </p:nvSpPr>
        <p:spPr/>
        <p:txBody>
          <a:bodyPr/>
          <a:lstStyle/>
          <a:p>
            <a:r>
              <a:rPr lang="en-US" dirty="0"/>
              <a:t>Does the current rate and pattern of transplant in the United States meet the need?</a:t>
            </a:r>
          </a:p>
        </p:txBody>
      </p:sp>
      <p:pic>
        <p:nvPicPr>
          <p:cNvPr id="5" name="Picture 4" descr="A picture containing text, font, diagram, line&#10;&#10;Description automatically generated">
            <a:extLst>
              <a:ext uri="{FF2B5EF4-FFF2-40B4-BE49-F238E27FC236}">
                <a16:creationId xmlns:a16="http://schemas.microsoft.com/office/drawing/2014/main" id="{EB6606DF-8A39-0A12-D0A5-3D482F338C50}"/>
              </a:ext>
            </a:extLst>
          </p:cNvPr>
          <p:cNvPicPr>
            <a:picLocks noChangeAspect="1"/>
          </p:cNvPicPr>
          <p:nvPr/>
        </p:nvPicPr>
        <p:blipFill>
          <a:blip r:embed="rId2"/>
          <a:stretch>
            <a:fillRect/>
          </a:stretch>
        </p:blipFill>
        <p:spPr>
          <a:xfrm>
            <a:off x="902691" y="1551380"/>
            <a:ext cx="9537703" cy="3494584"/>
          </a:xfrm>
          <a:prstGeom prst="rect">
            <a:avLst/>
          </a:prstGeom>
        </p:spPr>
      </p:pic>
      <p:pic>
        <p:nvPicPr>
          <p:cNvPr id="6" name="Picture 5">
            <a:extLst>
              <a:ext uri="{FF2B5EF4-FFF2-40B4-BE49-F238E27FC236}">
                <a16:creationId xmlns:a16="http://schemas.microsoft.com/office/drawing/2014/main" id="{049E690A-D59E-AF55-EB4E-4F4D8A10A291}"/>
              </a:ext>
            </a:extLst>
          </p:cNvPr>
          <p:cNvPicPr>
            <a:picLocks noChangeAspect="1"/>
          </p:cNvPicPr>
          <p:nvPr/>
        </p:nvPicPr>
        <p:blipFill rotWithShape="1">
          <a:blip r:embed="rId3"/>
          <a:srcRect l="66026" t="19487" r="24199" b="65128"/>
          <a:stretch/>
        </p:blipFill>
        <p:spPr bwMode="auto">
          <a:xfrm>
            <a:off x="-12003" y="5307186"/>
            <a:ext cx="932132" cy="916851"/>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2B9E7A1E-295E-FFC3-D897-1152D2E1F602}"/>
              </a:ext>
            </a:extLst>
          </p:cNvPr>
          <p:cNvSpPr txBox="1"/>
          <p:nvPr/>
        </p:nvSpPr>
        <p:spPr>
          <a:xfrm>
            <a:off x="920129" y="5831346"/>
            <a:ext cx="5314416" cy="369332"/>
          </a:xfrm>
          <a:prstGeom prst="rect">
            <a:avLst/>
          </a:prstGeom>
          <a:noFill/>
        </p:spPr>
        <p:txBody>
          <a:bodyPr wrap="square">
            <a:spAutoFit/>
          </a:bodyPr>
          <a:lstStyle/>
          <a:p>
            <a:r>
              <a:rPr lang="en-US" i="1" dirty="0"/>
              <a:t>J Heart Lung Transplant</a:t>
            </a:r>
            <a:r>
              <a:rPr lang="en-US" dirty="0"/>
              <a:t>. 2014 Sep;33(9):924-30.</a:t>
            </a:r>
          </a:p>
        </p:txBody>
      </p:sp>
      <p:sp>
        <p:nvSpPr>
          <p:cNvPr id="8" name="Oval 7">
            <a:extLst>
              <a:ext uri="{FF2B5EF4-FFF2-40B4-BE49-F238E27FC236}">
                <a16:creationId xmlns:a16="http://schemas.microsoft.com/office/drawing/2014/main" id="{9A4AF725-8D17-E73D-4D34-115438D510A2}"/>
              </a:ext>
            </a:extLst>
          </p:cNvPr>
          <p:cNvSpPr/>
          <p:nvPr/>
        </p:nvSpPr>
        <p:spPr>
          <a:xfrm>
            <a:off x="10161531" y="3050022"/>
            <a:ext cx="445921" cy="98223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91"/>
          </a:p>
        </p:txBody>
      </p:sp>
    </p:spTree>
    <p:extLst>
      <p:ext uri="{BB962C8B-B14F-4D97-AF65-F5344CB8AC3E}">
        <p14:creationId xmlns:p14="http://schemas.microsoft.com/office/powerpoint/2010/main" val="24057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536161-3B5F-F993-700F-8A4FDFBAF3CC}"/>
              </a:ext>
            </a:extLst>
          </p:cNvPr>
          <p:cNvPicPr>
            <a:picLocks noChangeAspect="1"/>
          </p:cNvPicPr>
          <p:nvPr/>
        </p:nvPicPr>
        <p:blipFill rotWithShape="1">
          <a:blip r:embed="rId2"/>
          <a:srcRect r="9427" b="12525"/>
          <a:stretch/>
        </p:blipFill>
        <p:spPr>
          <a:xfrm>
            <a:off x="777326" y="379869"/>
            <a:ext cx="8776668" cy="5752562"/>
          </a:xfrm>
          <a:prstGeom prst="rect">
            <a:avLst/>
          </a:prstGeom>
        </p:spPr>
      </p:pic>
      <p:sp>
        <p:nvSpPr>
          <p:cNvPr id="2" name="Title 1">
            <a:extLst>
              <a:ext uri="{FF2B5EF4-FFF2-40B4-BE49-F238E27FC236}">
                <a16:creationId xmlns:a16="http://schemas.microsoft.com/office/drawing/2014/main" id="{650B0730-EA60-1B7C-F616-E103971B0347}"/>
              </a:ext>
            </a:extLst>
          </p:cNvPr>
          <p:cNvSpPr>
            <a:spLocks noGrp="1"/>
          </p:cNvSpPr>
          <p:nvPr>
            <p:ph type="title"/>
          </p:nvPr>
        </p:nvSpPr>
        <p:spPr/>
        <p:txBody>
          <a:bodyPr/>
          <a:lstStyle/>
          <a:p>
            <a:r>
              <a:rPr lang="en-US" dirty="0"/>
              <a:t>Does the current rate and pattern of transplant meet the need?</a:t>
            </a:r>
          </a:p>
        </p:txBody>
      </p:sp>
      <p:sp>
        <p:nvSpPr>
          <p:cNvPr id="3" name="TextBox 2">
            <a:extLst>
              <a:ext uri="{FF2B5EF4-FFF2-40B4-BE49-F238E27FC236}">
                <a16:creationId xmlns:a16="http://schemas.microsoft.com/office/drawing/2014/main" id="{0793B5CD-EA30-7974-F8BE-D58F53D4A12D}"/>
              </a:ext>
            </a:extLst>
          </p:cNvPr>
          <p:cNvSpPr txBox="1"/>
          <p:nvPr/>
        </p:nvSpPr>
        <p:spPr>
          <a:xfrm>
            <a:off x="2116054" y="6391146"/>
            <a:ext cx="6172200" cy="369332"/>
          </a:xfrm>
          <a:prstGeom prst="rect">
            <a:avLst/>
          </a:prstGeom>
          <a:noFill/>
        </p:spPr>
        <p:txBody>
          <a:bodyPr wrap="square">
            <a:spAutoFit/>
          </a:bodyPr>
          <a:lstStyle/>
          <a:p>
            <a:r>
              <a:rPr lang="en-US" i="1" dirty="0"/>
              <a:t>Unpublished.</a:t>
            </a:r>
          </a:p>
        </p:txBody>
      </p:sp>
    </p:spTree>
    <p:extLst>
      <p:ext uri="{BB962C8B-B14F-4D97-AF65-F5344CB8AC3E}">
        <p14:creationId xmlns:p14="http://schemas.microsoft.com/office/powerpoint/2010/main" val="20336967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0513D-2220-A796-F0FA-D8933B6C5773}"/>
              </a:ext>
            </a:extLst>
          </p:cNvPr>
          <p:cNvSpPr>
            <a:spLocks noGrp="1"/>
          </p:cNvSpPr>
          <p:nvPr>
            <p:ph type="title"/>
          </p:nvPr>
        </p:nvSpPr>
        <p:spPr>
          <a:xfrm>
            <a:off x="609441" y="430639"/>
            <a:ext cx="10969943" cy="830997"/>
          </a:xfrm>
        </p:spPr>
        <p:txBody>
          <a:bodyPr/>
          <a:lstStyle/>
          <a:p>
            <a:r>
              <a:rPr lang="en-US" dirty="0"/>
              <a:t>Improving access to heart transplant centers willing to offer transplant</a:t>
            </a:r>
          </a:p>
        </p:txBody>
      </p:sp>
      <p:pic>
        <p:nvPicPr>
          <p:cNvPr id="4" name="Graphic 3">
            <a:extLst>
              <a:ext uri="{FF2B5EF4-FFF2-40B4-BE49-F238E27FC236}">
                <a16:creationId xmlns:a16="http://schemas.microsoft.com/office/drawing/2014/main" id="{E78F32B9-6C45-2400-33A3-B1CD4CCAA03F}"/>
              </a:ext>
            </a:extLst>
          </p:cNvPr>
          <p:cNvPicPr>
            <a:picLocks noChangeAspect="1"/>
          </p:cNvPicPr>
          <p:nvPr/>
        </p:nvPicPr>
        <p:blipFill>
          <a:blip r:embed="rId2">
            <a:extLst>
              <a:ext uri="{96DAC541-7B7A-43D3-8B79-37D633B846F1}">
                <asvg:svgBlip xmlns:asvg="http://schemas.microsoft.com/office/drawing/2016/SVG/main" r:embed="rId3"/>
              </a:ext>
            </a:extLst>
          </a:blip>
          <a:srcRect b="17614"/>
          <a:stretch>
            <a:fillRect/>
          </a:stretch>
        </p:blipFill>
        <p:spPr>
          <a:xfrm>
            <a:off x="804012" y="1168977"/>
            <a:ext cx="10972800" cy="4520045"/>
          </a:xfrm>
          <a:prstGeom prst="rect">
            <a:avLst/>
          </a:prstGeom>
        </p:spPr>
      </p:pic>
      <p:sp>
        <p:nvSpPr>
          <p:cNvPr id="5" name="TextBox 4">
            <a:extLst>
              <a:ext uri="{FF2B5EF4-FFF2-40B4-BE49-F238E27FC236}">
                <a16:creationId xmlns:a16="http://schemas.microsoft.com/office/drawing/2014/main" id="{F4456FAF-65CF-3A4A-250E-BED0D1D6473D}"/>
              </a:ext>
            </a:extLst>
          </p:cNvPr>
          <p:cNvSpPr txBox="1"/>
          <p:nvPr/>
        </p:nvSpPr>
        <p:spPr>
          <a:xfrm>
            <a:off x="1773154" y="6206480"/>
            <a:ext cx="6172200" cy="369332"/>
          </a:xfrm>
          <a:prstGeom prst="rect">
            <a:avLst/>
          </a:prstGeom>
          <a:noFill/>
        </p:spPr>
        <p:txBody>
          <a:bodyPr wrap="square">
            <a:spAutoFit/>
          </a:bodyPr>
          <a:lstStyle/>
          <a:p>
            <a:r>
              <a:rPr lang="en-US" i="1" dirty="0"/>
              <a:t>Unpublished.</a:t>
            </a:r>
          </a:p>
        </p:txBody>
      </p:sp>
    </p:spTree>
    <p:extLst>
      <p:ext uri="{BB962C8B-B14F-4D97-AF65-F5344CB8AC3E}">
        <p14:creationId xmlns:p14="http://schemas.microsoft.com/office/powerpoint/2010/main" val="20017958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9FECB-6E94-0F6A-DCC9-FE6EA064CDEB}"/>
              </a:ext>
            </a:extLst>
          </p:cNvPr>
          <p:cNvSpPr>
            <a:spLocks noGrp="1"/>
          </p:cNvSpPr>
          <p:nvPr>
            <p:ph type="title"/>
          </p:nvPr>
        </p:nvSpPr>
        <p:spPr/>
        <p:txBody>
          <a:bodyPr/>
          <a:lstStyle/>
          <a:p>
            <a:r>
              <a:rPr lang="en-US" dirty="0"/>
              <a:t>HIV D-/R+ heart outcomes in the United States</a:t>
            </a:r>
          </a:p>
        </p:txBody>
      </p:sp>
      <p:pic>
        <p:nvPicPr>
          <p:cNvPr id="7" name="Picture 6">
            <a:extLst>
              <a:ext uri="{FF2B5EF4-FFF2-40B4-BE49-F238E27FC236}">
                <a16:creationId xmlns:a16="http://schemas.microsoft.com/office/drawing/2014/main" id="{52EDB01F-5B4E-0F8D-1280-5AB382D2D631}"/>
              </a:ext>
            </a:extLst>
          </p:cNvPr>
          <p:cNvPicPr>
            <a:picLocks noChangeAspect="1"/>
          </p:cNvPicPr>
          <p:nvPr/>
        </p:nvPicPr>
        <p:blipFill rotWithShape="1">
          <a:blip r:embed="rId2"/>
          <a:srcRect l="21759" t="21728" r="17747" b="15764"/>
          <a:stretch/>
        </p:blipFill>
        <p:spPr>
          <a:xfrm>
            <a:off x="5797956" y="1423018"/>
            <a:ext cx="5753026" cy="3715344"/>
          </a:xfrm>
          <a:prstGeom prst="rect">
            <a:avLst/>
          </a:prstGeom>
        </p:spPr>
      </p:pic>
      <p:sp>
        <p:nvSpPr>
          <p:cNvPr id="8" name="TextBox 7">
            <a:extLst>
              <a:ext uri="{FF2B5EF4-FFF2-40B4-BE49-F238E27FC236}">
                <a16:creationId xmlns:a16="http://schemas.microsoft.com/office/drawing/2014/main" id="{DA8760A7-66F0-3B02-3F33-25530B09D40D}"/>
              </a:ext>
            </a:extLst>
          </p:cNvPr>
          <p:cNvSpPr txBox="1"/>
          <p:nvPr/>
        </p:nvSpPr>
        <p:spPr>
          <a:xfrm>
            <a:off x="879155" y="5814396"/>
            <a:ext cx="5215257" cy="369332"/>
          </a:xfrm>
          <a:prstGeom prst="rect">
            <a:avLst/>
          </a:prstGeom>
          <a:noFill/>
        </p:spPr>
        <p:txBody>
          <a:bodyPr wrap="square">
            <a:spAutoFit/>
          </a:bodyPr>
          <a:lstStyle/>
          <a:p>
            <a:r>
              <a:rPr lang="en-US" i="1" dirty="0"/>
              <a:t>Ann </a:t>
            </a:r>
            <a:r>
              <a:rPr lang="en-US" i="1" dirty="0" err="1"/>
              <a:t>Thorac</a:t>
            </a:r>
            <a:r>
              <a:rPr lang="en-US" i="1" dirty="0"/>
              <a:t> Surg</a:t>
            </a:r>
            <a:r>
              <a:rPr lang="en-US" dirty="0"/>
              <a:t>. 2021 May;111(5):1465-1471.</a:t>
            </a:r>
          </a:p>
        </p:txBody>
      </p:sp>
      <p:pic>
        <p:nvPicPr>
          <p:cNvPr id="9" name="Picture 8">
            <a:extLst>
              <a:ext uri="{FF2B5EF4-FFF2-40B4-BE49-F238E27FC236}">
                <a16:creationId xmlns:a16="http://schemas.microsoft.com/office/drawing/2014/main" id="{DBD58044-4D91-7B69-D75B-B67BA1BE1131}"/>
              </a:ext>
            </a:extLst>
          </p:cNvPr>
          <p:cNvPicPr>
            <a:picLocks noChangeAspect="1"/>
          </p:cNvPicPr>
          <p:nvPr/>
        </p:nvPicPr>
        <p:blipFill rotWithShape="1">
          <a:blip r:embed="rId3"/>
          <a:srcRect l="66186" t="21026" r="24840" b="64359"/>
          <a:stretch/>
        </p:blipFill>
        <p:spPr bwMode="auto">
          <a:xfrm>
            <a:off x="75701" y="5358333"/>
            <a:ext cx="803454" cy="817802"/>
          </a:xfrm>
          <a:prstGeom prst="rect">
            <a:avLst/>
          </a:prstGeom>
          <a:ln>
            <a:noFill/>
          </a:ln>
          <a:extLst>
            <a:ext uri="{53640926-AAD7-44D8-BBD7-CCE9431645EC}">
              <a14:shadowObscured xmlns:a14="http://schemas.microsoft.com/office/drawing/2010/main"/>
            </a:ext>
          </a:extLst>
        </p:spPr>
      </p:pic>
      <p:grpSp>
        <p:nvGrpSpPr>
          <p:cNvPr id="10" name="Group 9">
            <a:extLst>
              <a:ext uri="{FF2B5EF4-FFF2-40B4-BE49-F238E27FC236}">
                <a16:creationId xmlns:a16="http://schemas.microsoft.com/office/drawing/2014/main" id="{677BA30F-3E8C-F901-F5FE-F31D7B9F267D}"/>
              </a:ext>
            </a:extLst>
          </p:cNvPr>
          <p:cNvGrpSpPr/>
          <p:nvPr/>
        </p:nvGrpSpPr>
        <p:grpSpPr>
          <a:xfrm>
            <a:off x="2233806" y="1422751"/>
            <a:ext cx="3021475" cy="1380382"/>
            <a:chOff x="2925317" y="177226"/>
            <a:chExt cx="5200565" cy="1396636"/>
          </a:xfrm>
        </p:grpSpPr>
        <p:sp>
          <p:nvSpPr>
            <p:cNvPr id="11" name="Rectangle: Top Corners Rounded 10">
              <a:extLst>
                <a:ext uri="{FF2B5EF4-FFF2-40B4-BE49-F238E27FC236}">
                  <a16:creationId xmlns:a16="http://schemas.microsoft.com/office/drawing/2014/main" id="{EFAB291A-1B8E-47AF-1553-D91D9C29D7CF}"/>
                </a:ext>
              </a:extLst>
            </p:cNvPr>
            <p:cNvSpPr/>
            <p:nvPr/>
          </p:nvSpPr>
          <p:spPr>
            <a:xfrm rot="5400000">
              <a:off x="4827282" y="-1724739"/>
              <a:ext cx="1396636" cy="5200565"/>
            </a:xfrm>
            <a:prstGeom prst="round2SameRect">
              <a:avLst/>
            </a:pr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a:lstStyle/>
            <a:p>
              <a:endParaRPr lang="en-US" sz="1091"/>
            </a:p>
          </p:txBody>
        </p:sp>
        <p:sp>
          <p:nvSpPr>
            <p:cNvPr id="12" name="Rectangle: Top Corners Rounded 4">
              <a:extLst>
                <a:ext uri="{FF2B5EF4-FFF2-40B4-BE49-F238E27FC236}">
                  <a16:creationId xmlns:a16="http://schemas.microsoft.com/office/drawing/2014/main" id="{6EBDA6D4-8AC0-3ED9-730E-7AB908EDC072}"/>
                </a:ext>
              </a:extLst>
            </p:cNvPr>
            <p:cNvSpPr txBox="1"/>
            <p:nvPr/>
          </p:nvSpPr>
          <p:spPr>
            <a:xfrm>
              <a:off x="2925318" y="245403"/>
              <a:ext cx="5132387" cy="1260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59" tIns="30029" rIns="60059" bIns="30029" numCol="1" spcCol="1270" anchor="ctr" anchorCtr="0">
              <a:noAutofit/>
            </a:bodyPr>
            <a:lstStyle/>
            <a:p>
              <a:pPr marL="138600" lvl="1" indent="-138600" defTabSz="700701">
                <a:lnSpc>
                  <a:spcPct val="90000"/>
                </a:lnSpc>
                <a:spcBef>
                  <a:spcPct val="0"/>
                </a:spcBef>
                <a:spcAft>
                  <a:spcPct val="15000"/>
                </a:spcAft>
                <a:buChar char="•"/>
              </a:pPr>
              <a:r>
                <a:rPr lang="en-US" sz="1940" dirty="0"/>
                <a:t>Survival</a:t>
              </a:r>
            </a:p>
            <a:p>
              <a:pPr marL="138600" lvl="1" indent="-138600" defTabSz="700701">
                <a:lnSpc>
                  <a:spcPct val="90000"/>
                </a:lnSpc>
                <a:spcBef>
                  <a:spcPct val="0"/>
                </a:spcBef>
                <a:spcAft>
                  <a:spcPct val="15000"/>
                </a:spcAft>
                <a:buFontTx/>
                <a:buChar char="•"/>
              </a:pPr>
              <a:r>
                <a:rPr lang="en-US" sz="1940" dirty="0"/>
                <a:t>Malignancy</a:t>
              </a:r>
            </a:p>
            <a:p>
              <a:pPr marL="138600" lvl="1" indent="-138600" defTabSz="700701">
                <a:lnSpc>
                  <a:spcPct val="90000"/>
                </a:lnSpc>
                <a:spcBef>
                  <a:spcPct val="0"/>
                </a:spcBef>
                <a:spcAft>
                  <a:spcPct val="15000"/>
                </a:spcAft>
                <a:buFontTx/>
                <a:buChar char="•"/>
              </a:pPr>
              <a:r>
                <a:rPr lang="en-US" sz="1940" dirty="0"/>
                <a:t>Graft vasculopathy</a:t>
              </a:r>
            </a:p>
          </p:txBody>
        </p:sp>
      </p:grpSp>
      <p:grpSp>
        <p:nvGrpSpPr>
          <p:cNvPr id="13" name="Group 12">
            <a:extLst>
              <a:ext uri="{FF2B5EF4-FFF2-40B4-BE49-F238E27FC236}">
                <a16:creationId xmlns:a16="http://schemas.microsoft.com/office/drawing/2014/main" id="{A1A281FC-225D-61C8-78E6-6A0B3E4B8DD4}"/>
              </a:ext>
            </a:extLst>
          </p:cNvPr>
          <p:cNvGrpSpPr/>
          <p:nvPr/>
        </p:nvGrpSpPr>
        <p:grpSpPr>
          <a:xfrm>
            <a:off x="233822" y="1551903"/>
            <a:ext cx="1960373" cy="1122075"/>
            <a:chOff x="0" y="2645"/>
            <a:chExt cx="2925317" cy="1745795"/>
          </a:xfrm>
        </p:grpSpPr>
        <p:sp>
          <p:nvSpPr>
            <p:cNvPr id="14" name="Rectangle: Rounded Corners 13">
              <a:extLst>
                <a:ext uri="{FF2B5EF4-FFF2-40B4-BE49-F238E27FC236}">
                  <a16:creationId xmlns:a16="http://schemas.microsoft.com/office/drawing/2014/main" id="{E42024EC-3846-E8A8-6634-E4EA1902DCFE}"/>
                </a:ext>
              </a:extLst>
            </p:cNvPr>
            <p:cNvSpPr/>
            <p:nvPr/>
          </p:nvSpPr>
          <p:spPr>
            <a:xfrm>
              <a:off x="0" y="2645"/>
              <a:ext cx="2925317" cy="1745795"/>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sz="1091"/>
            </a:p>
          </p:txBody>
        </p:sp>
        <p:sp>
          <p:nvSpPr>
            <p:cNvPr id="15" name="Rectangle: Rounded Corners 6">
              <a:extLst>
                <a:ext uri="{FF2B5EF4-FFF2-40B4-BE49-F238E27FC236}">
                  <a16:creationId xmlns:a16="http://schemas.microsoft.com/office/drawing/2014/main" id="{8D2184BF-3B44-B525-A470-C6A3033771FF}"/>
                </a:ext>
              </a:extLst>
            </p:cNvPr>
            <p:cNvSpPr txBox="1"/>
            <p:nvPr/>
          </p:nvSpPr>
          <p:spPr>
            <a:xfrm>
              <a:off x="85223" y="87868"/>
              <a:ext cx="2754871" cy="1575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3918" tIns="36959" rIns="73918" bIns="36959" numCol="1" spcCol="1270" anchor="ctr" anchorCtr="0">
              <a:noAutofit/>
            </a:bodyPr>
            <a:lstStyle/>
            <a:p>
              <a:pPr algn="ctr" defTabSz="862401">
                <a:lnSpc>
                  <a:spcPct val="90000"/>
                </a:lnSpc>
                <a:spcBef>
                  <a:spcPct val="0"/>
                </a:spcBef>
                <a:spcAft>
                  <a:spcPct val="35000"/>
                </a:spcAft>
              </a:pPr>
              <a:r>
                <a:rPr lang="en-US" sz="2546" dirty="0"/>
                <a:t>No difference</a:t>
              </a:r>
            </a:p>
          </p:txBody>
        </p:sp>
      </p:grpSp>
      <p:grpSp>
        <p:nvGrpSpPr>
          <p:cNvPr id="16" name="Group 15">
            <a:extLst>
              <a:ext uri="{FF2B5EF4-FFF2-40B4-BE49-F238E27FC236}">
                <a16:creationId xmlns:a16="http://schemas.microsoft.com/office/drawing/2014/main" id="{25CD09CD-B61C-9793-1B61-6DEFC3213E88}"/>
              </a:ext>
            </a:extLst>
          </p:cNvPr>
          <p:cNvGrpSpPr/>
          <p:nvPr/>
        </p:nvGrpSpPr>
        <p:grpSpPr>
          <a:xfrm>
            <a:off x="2233806" y="2884763"/>
            <a:ext cx="3021475" cy="2409132"/>
            <a:chOff x="2925316" y="1762183"/>
            <a:chExt cx="5200566" cy="1644763"/>
          </a:xfrm>
        </p:grpSpPr>
        <p:sp>
          <p:nvSpPr>
            <p:cNvPr id="17" name="Rectangle: Top Corners Rounded 16">
              <a:extLst>
                <a:ext uri="{FF2B5EF4-FFF2-40B4-BE49-F238E27FC236}">
                  <a16:creationId xmlns:a16="http://schemas.microsoft.com/office/drawing/2014/main" id="{D305F9E7-1F61-F0C2-166A-D46DE2F52707}"/>
                </a:ext>
              </a:extLst>
            </p:cNvPr>
            <p:cNvSpPr/>
            <p:nvPr/>
          </p:nvSpPr>
          <p:spPr>
            <a:xfrm rot="5400000">
              <a:off x="4703218" y="-15718"/>
              <a:ext cx="1644763" cy="5200565"/>
            </a:xfrm>
            <a:prstGeom prst="round2SameRect">
              <a:avLst/>
            </a:prstGeom>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txBody>
            <a:bodyPr/>
            <a:lstStyle/>
            <a:p>
              <a:endParaRPr lang="en-US" sz="1091"/>
            </a:p>
          </p:txBody>
        </p:sp>
        <p:sp>
          <p:nvSpPr>
            <p:cNvPr id="18" name="Rectangle: Top Corners Rounded 8">
              <a:extLst>
                <a:ext uri="{FF2B5EF4-FFF2-40B4-BE49-F238E27FC236}">
                  <a16:creationId xmlns:a16="http://schemas.microsoft.com/office/drawing/2014/main" id="{0C9194FD-E021-3582-5EAE-353657066C73}"/>
                </a:ext>
              </a:extLst>
            </p:cNvPr>
            <p:cNvSpPr txBox="1"/>
            <p:nvPr/>
          </p:nvSpPr>
          <p:spPr>
            <a:xfrm>
              <a:off x="2925316" y="1980197"/>
              <a:ext cx="5132389" cy="126028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0059" tIns="30029" rIns="60059" bIns="30029" numCol="1" spcCol="1270" anchor="ctr" anchorCtr="0">
              <a:noAutofit/>
            </a:bodyPr>
            <a:lstStyle/>
            <a:p>
              <a:pPr marL="138600" lvl="1" indent="-138600" defTabSz="700701">
                <a:lnSpc>
                  <a:spcPct val="90000"/>
                </a:lnSpc>
                <a:spcBef>
                  <a:spcPct val="0"/>
                </a:spcBef>
                <a:spcAft>
                  <a:spcPct val="15000"/>
                </a:spcAft>
                <a:buChar char="•"/>
              </a:pPr>
              <a:r>
                <a:rPr lang="en-US" sz="1940" dirty="0"/>
                <a:t>Acute rejection prior to primary discharge (38.7% versus 17.7%)</a:t>
              </a:r>
            </a:p>
            <a:p>
              <a:pPr marL="138600" lvl="1" indent="-138600" defTabSz="700701">
                <a:lnSpc>
                  <a:spcPct val="90000"/>
                </a:lnSpc>
                <a:spcBef>
                  <a:spcPct val="0"/>
                </a:spcBef>
                <a:spcAft>
                  <a:spcPct val="15000"/>
                </a:spcAft>
                <a:buChar char="•"/>
              </a:pPr>
              <a:r>
                <a:rPr lang="en-US" sz="1940" dirty="0"/>
                <a:t>Antirejection treatment administration (26.7% versus 10.4%)</a:t>
              </a:r>
            </a:p>
          </p:txBody>
        </p:sp>
      </p:grpSp>
      <p:grpSp>
        <p:nvGrpSpPr>
          <p:cNvPr id="19" name="Group 18">
            <a:extLst>
              <a:ext uri="{FF2B5EF4-FFF2-40B4-BE49-F238E27FC236}">
                <a16:creationId xmlns:a16="http://schemas.microsoft.com/office/drawing/2014/main" id="{B94E2A44-B3F1-EBC5-2CCB-2028E3CBC658}"/>
              </a:ext>
            </a:extLst>
          </p:cNvPr>
          <p:cNvGrpSpPr/>
          <p:nvPr/>
        </p:nvGrpSpPr>
        <p:grpSpPr>
          <a:xfrm>
            <a:off x="233823" y="3355199"/>
            <a:ext cx="1960373" cy="1334023"/>
            <a:chOff x="0" y="1835730"/>
            <a:chExt cx="2925317" cy="1745795"/>
          </a:xfrm>
        </p:grpSpPr>
        <p:sp>
          <p:nvSpPr>
            <p:cNvPr id="20" name="Rectangle: Rounded Corners 19">
              <a:extLst>
                <a:ext uri="{FF2B5EF4-FFF2-40B4-BE49-F238E27FC236}">
                  <a16:creationId xmlns:a16="http://schemas.microsoft.com/office/drawing/2014/main" id="{8A244275-E89F-06D8-BC2D-8FDD5BD90F47}"/>
                </a:ext>
              </a:extLst>
            </p:cNvPr>
            <p:cNvSpPr/>
            <p:nvPr/>
          </p:nvSpPr>
          <p:spPr>
            <a:xfrm>
              <a:off x="0" y="1835730"/>
              <a:ext cx="2925317" cy="1745795"/>
            </a:xfrm>
            <a:prstGeom prst="round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lstStyle/>
            <a:p>
              <a:endParaRPr lang="en-US" sz="1091"/>
            </a:p>
          </p:txBody>
        </p:sp>
        <p:sp>
          <p:nvSpPr>
            <p:cNvPr id="21" name="Rectangle: Rounded Corners 10">
              <a:extLst>
                <a:ext uri="{FF2B5EF4-FFF2-40B4-BE49-F238E27FC236}">
                  <a16:creationId xmlns:a16="http://schemas.microsoft.com/office/drawing/2014/main" id="{85A100E9-2B3E-9E11-29F6-7D40EC4D289A}"/>
                </a:ext>
              </a:extLst>
            </p:cNvPr>
            <p:cNvSpPr txBox="1"/>
            <p:nvPr/>
          </p:nvSpPr>
          <p:spPr>
            <a:xfrm>
              <a:off x="85223" y="1920953"/>
              <a:ext cx="2754871" cy="15753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3918" tIns="36959" rIns="73918" bIns="36959" numCol="1" spcCol="1270" anchor="ctr" anchorCtr="0">
              <a:noAutofit/>
            </a:bodyPr>
            <a:lstStyle/>
            <a:p>
              <a:pPr algn="ctr" defTabSz="862401">
                <a:lnSpc>
                  <a:spcPct val="90000"/>
                </a:lnSpc>
                <a:spcBef>
                  <a:spcPct val="0"/>
                </a:spcBef>
                <a:spcAft>
                  <a:spcPct val="35000"/>
                </a:spcAft>
              </a:pPr>
              <a:r>
                <a:rPr lang="en-US" sz="2546" dirty="0"/>
                <a:t>Higher rates in PLWH</a:t>
              </a:r>
            </a:p>
          </p:txBody>
        </p:sp>
      </p:grpSp>
    </p:spTree>
    <p:extLst>
      <p:ext uri="{BB962C8B-B14F-4D97-AF65-F5344CB8AC3E}">
        <p14:creationId xmlns:p14="http://schemas.microsoft.com/office/powerpoint/2010/main" val="5925093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09A3-58B7-90B1-0CBE-17B73EDE6E12}"/>
              </a:ext>
            </a:extLst>
          </p:cNvPr>
          <p:cNvSpPr>
            <a:spLocks noGrp="1"/>
          </p:cNvSpPr>
          <p:nvPr>
            <p:ph type="title"/>
          </p:nvPr>
        </p:nvSpPr>
        <p:spPr/>
        <p:txBody>
          <a:bodyPr/>
          <a:lstStyle/>
          <a:p>
            <a:r>
              <a:rPr lang="en-US" dirty="0"/>
              <a:t>Experience outside of the United States limited to case reports or case series</a:t>
            </a:r>
          </a:p>
        </p:txBody>
      </p:sp>
      <p:sp>
        <p:nvSpPr>
          <p:cNvPr id="3" name="Text Placeholder 2">
            <a:extLst>
              <a:ext uri="{FF2B5EF4-FFF2-40B4-BE49-F238E27FC236}">
                <a16:creationId xmlns:a16="http://schemas.microsoft.com/office/drawing/2014/main" id="{7932CB60-D956-99E5-A1D2-14BE75626C73}"/>
              </a:ext>
            </a:extLst>
          </p:cNvPr>
          <p:cNvSpPr>
            <a:spLocks noGrp="1"/>
          </p:cNvSpPr>
          <p:nvPr>
            <p:ph type="body" sz="quarter" idx="4294967295"/>
          </p:nvPr>
        </p:nvSpPr>
        <p:spPr>
          <a:xfrm>
            <a:off x="0" y="1454150"/>
            <a:ext cx="5324475" cy="4583113"/>
          </a:xfrm>
          <a:prstGeom prst="rect">
            <a:avLst/>
          </a:prstGeom>
        </p:spPr>
        <p:txBody>
          <a:bodyPr/>
          <a:lstStyle/>
          <a:p>
            <a:r>
              <a:rPr lang="en-US" sz="2546" dirty="0"/>
              <a:t>Koval </a:t>
            </a:r>
            <a:r>
              <a:rPr lang="en-US" sz="2546" i="1" dirty="0"/>
              <a:t>et al </a:t>
            </a:r>
            <a:r>
              <a:rPr lang="en-US" sz="2546" dirty="0"/>
              <a:t>included international cases in a seminal series of 21 cases</a:t>
            </a:r>
          </a:p>
          <a:p>
            <a:r>
              <a:rPr lang="en-US" sz="2546" dirty="0"/>
              <a:t>Other individual case reports from Taiwan and Europe</a:t>
            </a:r>
          </a:p>
          <a:p>
            <a:pPr lvl="1"/>
            <a:r>
              <a:rPr lang="en-US" sz="2304" dirty="0"/>
              <a:t>Acceptable survival rates</a:t>
            </a:r>
          </a:p>
          <a:p>
            <a:pPr lvl="1"/>
            <a:r>
              <a:rPr lang="en-US" sz="2304" dirty="0"/>
              <a:t>High rates of rejection (&gt;60%)</a:t>
            </a:r>
          </a:p>
        </p:txBody>
      </p:sp>
      <p:sp>
        <p:nvSpPr>
          <p:cNvPr id="9" name="TextBox 8">
            <a:extLst>
              <a:ext uri="{FF2B5EF4-FFF2-40B4-BE49-F238E27FC236}">
                <a16:creationId xmlns:a16="http://schemas.microsoft.com/office/drawing/2014/main" id="{81D66561-C477-46BD-4EF4-D57FBE42EFCF}"/>
              </a:ext>
            </a:extLst>
          </p:cNvPr>
          <p:cNvSpPr txBox="1"/>
          <p:nvPr/>
        </p:nvSpPr>
        <p:spPr>
          <a:xfrm>
            <a:off x="2426898" y="5270023"/>
            <a:ext cx="6415766" cy="727700"/>
          </a:xfrm>
          <a:prstGeom prst="rect">
            <a:avLst/>
          </a:prstGeom>
          <a:noFill/>
        </p:spPr>
        <p:txBody>
          <a:bodyPr wrap="square">
            <a:spAutoFit/>
          </a:bodyPr>
          <a:lstStyle/>
          <a:p>
            <a:pPr>
              <a:lnSpc>
                <a:spcPct val="107000"/>
              </a:lnSpc>
              <a:spcAft>
                <a:spcPts val="485"/>
              </a:spcAft>
            </a:pPr>
            <a:r>
              <a:rPr lang="en-US" i="1" kern="100" dirty="0">
                <a:latin typeface="+mj-lt"/>
                <a:ea typeface="Aptos" panose="020B0004020202020204" pitchFamily="34" charset="0"/>
                <a:cs typeface="Times New Roman" panose="02020603050405020304" pitchFamily="18" charset="0"/>
              </a:rPr>
              <a:t>J Heart Lung Transplant</a:t>
            </a:r>
            <a:r>
              <a:rPr lang="en-US" kern="100" dirty="0">
                <a:latin typeface="+mj-lt"/>
                <a:ea typeface="Aptos" panose="020B0004020202020204" pitchFamily="34" charset="0"/>
                <a:cs typeface="Times New Roman" panose="02020603050405020304" pitchFamily="18" charset="0"/>
              </a:rPr>
              <a:t>. 2019 Dec;38(12):1296-1305.</a:t>
            </a:r>
          </a:p>
          <a:p>
            <a:pPr>
              <a:lnSpc>
                <a:spcPct val="107000"/>
              </a:lnSpc>
              <a:spcAft>
                <a:spcPts val="485"/>
              </a:spcAft>
            </a:pPr>
            <a:r>
              <a:rPr lang="en-US" i="1" kern="100" dirty="0">
                <a:latin typeface="+mj-lt"/>
                <a:ea typeface="Aptos" panose="020B0004020202020204" pitchFamily="34" charset="0"/>
                <a:cs typeface="Times New Roman" panose="02020603050405020304" pitchFamily="18" charset="0"/>
              </a:rPr>
              <a:t>J </a:t>
            </a:r>
            <a:r>
              <a:rPr lang="en-US" i="1" kern="100" dirty="0" err="1">
                <a:latin typeface="+mj-lt"/>
                <a:ea typeface="Aptos" panose="020B0004020202020204" pitchFamily="34" charset="0"/>
                <a:cs typeface="Times New Roman" panose="02020603050405020304" pitchFamily="18" charset="0"/>
              </a:rPr>
              <a:t>Microbiol</a:t>
            </a:r>
            <a:r>
              <a:rPr lang="en-US" i="1" kern="100" dirty="0">
                <a:latin typeface="+mj-lt"/>
                <a:ea typeface="Aptos" panose="020B0004020202020204" pitchFamily="34" charset="0"/>
                <a:cs typeface="Times New Roman" panose="02020603050405020304" pitchFamily="18" charset="0"/>
              </a:rPr>
              <a:t> Immunol Infect. </a:t>
            </a:r>
            <a:r>
              <a:rPr lang="en-US" kern="100" dirty="0">
                <a:latin typeface="+mj-lt"/>
                <a:ea typeface="Aptos" panose="020B0004020202020204" pitchFamily="34" charset="0"/>
                <a:cs typeface="Times New Roman" panose="02020603050405020304" pitchFamily="18" charset="0"/>
              </a:rPr>
              <a:t>2022 Oct;55(5):982-984.  </a:t>
            </a:r>
          </a:p>
        </p:txBody>
      </p:sp>
      <p:pic>
        <p:nvPicPr>
          <p:cNvPr id="11" name="Picture 10">
            <a:extLst>
              <a:ext uri="{FF2B5EF4-FFF2-40B4-BE49-F238E27FC236}">
                <a16:creationId xmlns:a16="http://schemas.microsoft.com/office/drawing/2014/main" id="{78BF2261-51EF-74AC-55A2-5DF1E95F9A45}"/>
              </a:ext>
            </a:extLst>
          </p:cNvPr>
          <p:cNvPicPr>
            <a:picLocks noChangeAspect="1"/>
          </p:cNvPicPr>
          <p:nvPr/>
        </p:nvPicPr>
        <p:blipFill>
          <a:blip r:embed="rId2"/>
          <a:srcRect l="23983" t="6840" r="23054" b="6840"/>
          <a:stretch>
            <a:fillRect/>
          </a:stretch>
        </p:blipFill>
        <p:spPr>
          <a:xfrm>
            <a:off x="75701" y="4996355"/>
            <a:ext cx="1175599" cy="1154974"/>
          </a:xfrm>
          <a:prstGeom prst="rect">
            <a:avLst/>
          </a:prstGeom>
        </p:spPr>
      </p:pic>
      <p:pic>
        <p:nvPicPr>
          <p:cNvPr id="13" name="Picture 12">
            <a:extLst>
              <a:ext uri="{FF2B5EF4-FFF2-40B4-BE49-F238E27FC236}">
                <a16:creationId xmlns:a16="http://schemas.microsoft.com/office/drawing/2014/main" id="{507C3866-B821-FBEE-7361-383FAA493E2F}"/>
              </a:ext>
            </a:extLst>
          </p:cNvPr>
          <p:cNvPicPr>
            <a:picLocks noChangeAspect="1"/>
          </p:cNvPicPr>
          <p:nvPr/>
        </p:nvPicPr>
        <p:blipFill>
          <a:blip r:embed="rId3"/>
          <a:srcRect l="23054" t="5299" r="23054" b="4971"/>
          <a:stretch>
            <a:fillRect/>
          </a:stretch>
        </p:blipFill>
        <p:spPr>
          <a:xfrm>
            <a:off x="1251299" y="4971421"/>
            <a:ext cx="1175599" cy="1179907"/>
          </a:xfrm>
          <a:prstGeom prst="rect">
            <a:avLst/>
          </a:prstGeom>
        </p:spPr>
      </p:pic>
      <p:pic>
        <p:nvPicPr>
          <p:cNvPr id="15" name="Picture 14" descr="Golden Gate Bridge over water with hills and trees&#10;&#10;AI-generated content may be incorrect.">
            <a:extLst>
              <a:ext uri="{FF2B5EF4-FFF2-40B4-BE49-F238E27FC236}">
                <a16:creationId xmlns:a16="http://schemas.microsoft.com/office/drawing/2014/main" id="{B09FDA0A-136C-7884-7676-60A13A544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56401" y="1072853"/>
            <a:ext cx="5232863" cy="3819990"/>
          </a:xfrm>
          <a:prstGeom prst="rect">
            <a:avLst/>
          </a:prstGeom>
        </p:spPr>
      </p:pic>
    </p:spTree>
    <p:extLst>
      <p:ext uri="{BB962C8B-B14F-4D97-AF65-F5344CB8AC3E}">
        <p14:creationId xmlns:p14="http://schemas.microsoft.com/office/powerpoint/2010/main" val="2470062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8B6E4B-60F9-6D44-D0F3-813BD6CECB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B0D57C-EE29-201B-BF65-5AF68FFC3F80}"/>
              </a:ext>
            </a:extLst>
          </p:cNvPr>
          <p:cNvSpPr>
            <a:spLocks noGrp="1"/>
          </p:cNvSpPr>
          <p:nvPr>
            <p:ph type="title"/>
          </p:nvPr>
        </p:nvSpPr>
        <p:spPr>
          <a:xfrm>
            <a:off x="609441" y="2967335"/>
            <a:ext cx="10969943" cy="461665"/>
          </a:xfrm>
        </p:spPr>
        <p:txBody>
          <a:bodyPr/>
          <a:lstStyle/>
          <a:p>
            <a:pPr algn="ctr"/>
            <a:r>
              <a:rPr lang="en-US" dirty="0"/>
              <a:t>HIV D-/R+ LUNG TRANSPLANT</a:t>
            </a:r>
          </a:p>
        </p:txBody>
      </p:sp>
    </p:spTree>
    <p:extLst>
      <p:ext uri="{BB962C8B-B14F-4D97-AF65-F5344CB8AC3E}">
        <p14:creationId xmlns:p14="http://schemas.microsoft.com/office/powerpoint/2010/main" val="3255270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F0C08-558C-F6DA-38A1-61ED2BA49CC5}"/>
              </a:ext>
            </a:extLst>
          </p:cNvPr>
          <p:cNvSpPr>
            <a:spLocks noGrp="1"/>
          </p:cNvSpPr>
          <p:nvPr>
            <p:ph type="title"/>
          </p:nvPr>
        </p:nvSpPr>
        <p:spPr/>
        <p:txBody>
          <a:bodyPr/>
          <a:lstStyle/>
          <a:p>
            <a:r>
              <a:rPr lang="en-US" dirty="0"/>
              <a:t>HIV is a risk factor for end-stage lung disease</a:t>
            </a:r>
          </a:p>
        </p:txBody>
      </p:sp>
      <p:pic>
        <p:nvPicPr>
          <p:cNvPr id="12" name="Picture 11" descr="A diagram of a lung&#10;&#10;AI-generated content may be incorrect.">
            <a:extLst>
              <a:ext uri="{FF2B5EF4-FFF2-40B4-BE49-F238E27FC236}">
                <a16:creationId xmlns:a16="http://schemas.microsoft.com/office/drawing/2014/main" id="{D0698811-BDB5-5F5E-A10E-AF960773D6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6514" y="1532478"/>
            <a:ext cx="9495797" cy="3793044"/>
          </a:xfrm>
          <a:prstGeom prst="rect">
            <a:avLst/>
          </a:prstGeom>
        </p:spPr>
      </p:pic>
      <p:sp>
        <p:nvSpPr>
          <p:cNvPr id="14" name="TextBox 13">
            <a:extLst>
              <a:ext uri="{FF2B5EF4-FFF2-40B4-BE49-F238E27FC236}">
                <a16:creationId xmlns:a16="http://schemas.microsoft.com/office/drawing/2014/main" id="{881F5EBB-6EE6-A9B9-CBCE-078864BF418A}"/>
              </a:ext>
            </a:extLst>
          </p:cNvPr>
          <p:cNvSpPr txBox="1"/>
          <p:nvPr/>
        </p:nvSpPr>
        <p:spPr>
          <a:xfrm>
            <a:off x="1289721" y="5811828"/>
            <a:ext cx="6092826" cy="369332"/>
          </a:xfrm>
          <a:prstGeom prst="rect">
            <a:avLst/>
          </a:prstGeom>
          <a:noFill/>
        </p:spPr>
        <p:txBody>
          <a:bodyPr wrap="square">
            <a:spAutoFit/>
          </a:bodyPr>
          <a:lstStyle/>
          <a:p>
            <a:r>
              <a:rPr lang="en-US" i="1" dirty="0"/>
              <a:t>Nat Rev Dis Primers.</a:t>
            </a:r>
            <a:r>
              <a:rPr lang="en-US" dirty="0"/>
              <a:t> 2023 Jul 27;9(1):39. </a:t>
            </a:r>
          </a:p>
        </p:txBody>
      </p:sp>
      <p:pic>
        <p:nvPicPr>
          <p:cNvPr id="16" name="Picture 15">
            <a:extLst>
              <a:ext uri="{FF2B5EF4-FFF2-40B4-BE49-F238E27FC236}">
                <a16:creationId xmlns:a16="http://schemas.microsoft.com/office/drawing/2014/main" id="{7BAAEEF4-3142-759C-1549-79C20EB414AD}"/>
              </a:ext>
            </a:extLst>
          </p:cNvPr>
          <p:cNvPicPr>
            <a:picLocks noChangeAspect="1"/>
          </p:cNvPicPr>
          <p:nvPr/>
        </p:nvPicPr>
        <p:blipFill>
          <a:blip r:embed="rId3"/>
          <a:srcRect l="23055" t="6524" r="22126" b="5299"/>
          <a:stretch>
            <a:fillRect/>
          </a:stretch>
        </p:blipFill>
        <p:spPr>
          <a:xfrm>
            <a:off x="-1" y="5098850"/>
            <a:ext cx="1111745" cy="1077916"/>
          </a:xfrm>
          <a:prstGeom prst="rect">
            <a:avLst/>
          </a:prstGeom>
        </p:spPr>
      </p:pic>
    </p:spTree>
    <p:extLst>
      <p:ext uri="{BB962C8B-B14F-4D97-AF65-F5344CB8AC3E}">
        <p14:creationId xmlns:p14="http://schemas.microsoft.com/office/powerpoint/2010/main" val="3469884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71BE7-A2BA-22F7-F042-419D35D60F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11E5C5-11C8-4842-84B7-3882688A7019}"/>
              </a:ext>
            </a:extLst>
          </p:cNvPr>
          <p:cNvSpPr>
            <a:spLocks noGrp="1"/>
          </p:cNvSpPr>
          <p:nvPr>
            <p:ph type="title"/>
          </p:nvPr>
        </p:nvSpPr>
        <p:spPr/>
        <p:txBody>
          <a:bodyPr/>
          <a:lstStyle/>
          <a:p>
            <a:r>
              <a:rPr lang="en-US" dirty="0"/>
              <a:t>Accelerated COPD development in PLWH who smoke</a:t>
            </a:r>
          </a:p>
        </p:txBody>
      </p:sp>
      <p:pic>
        <p:nvPicPr>
          <p:cNvPr id="5" name="Picture 4">
            <a:extLst>
              <a:ext uri="{FF2B5EF4-FFF2-40B4-BE49-F238E27FC236}">
                <a16:creationId xmlns:a16="http://schemas.microsoft.com/office/drawing/2014/main" id="{053C3317-122F-DF1D-B92A-70557B210904}"/>
              </a:ext>
            </a:extLst>
          </p:cNvPr>
          <p:cNvPicPr>
            <a:picLocks noChangeAspect="1"/>
          </p:cNvPicPr>
          <p:nvPr/>
        </p:nvPicPr>
        <p:blipFill>
          <a:blip r:embed="rId2"/>
          <a:stretch>
            <a:fillRect/>
          </a:stretch>
        </p:blipFill>
        <p:spPr>
          <a:xfrm>
            <a:off x="1197323" y="1246239"/>
            <a:ext cx="5658500" cy="4582419"/>
          </a:xfrm>
          <a:prstGeom prst="rect">
            <a:avLst/>
          </a:prstGeom>
        </p:spPr>
      </p:pic>
      <p:sp>
        <p:nvSpPr>
          <p:cNvPr id="6" name="TextBox 5">
            <a:extLst>
              <a:ext uri="{FF2B5EF4-FFF2-40B4-BE49-F238E27FC236}">
                <a16:creationId xmlns:a16="http://schemas.microsoft.com/office/drawing/2014/main" id="{631309A7-0A5F-32C5-8A09-5D354691903E}"/>
              </a:ext>
            </a:extLst>
          </p:cNvPr>
          <p:cNvSpPr txBox="1"/>
          <p:nvPr/>
        </p:nvSpPr>
        <p:spPr>
          <a:xfrm>
            <a:off x="742969" y="5933565"/>
            <a:ext cx="4005676" cy="369332"/>
          </a:xfrm>
          <a:prstGeom prst="rect">
            <a:avLst/>
          </a:prstGeom>
          <a:noFill/>
        </p:spPr>
        <p:txBody>
          <a:bodyPr wrap="square">
            <a:spAutoFit/>
          </a:bodyPr>
          <a:lstStyle/>
          <a:p>
            <a:r>
              <a:rPr lang="en-US" i="1" dirty="0">
                <a:solidFill>
                  <a:srgbClr val="231F20"/>
                </a:solidFill>
                <a:latin typeface="+mj-lt"/>
              </a:rPr>
              <a:t>CHEST </a:t>
            </a:r>
            <a:r>
              <a:rPr lang="en-US" dirty="0">
                <a:solidFill>
                  <a:srgbClr val="231F20"/>
                </a:solidFill>
                <a:latin typeface="+mj-lt"/>
              </a:rPr>
              <a:t>2006; 130:1326 –1333.</a:t>
            </a:r>
            <a:endParaRPr lang="en-US" dirty="0">
              <a:latin typeface="+mj-lt"/>
            </a:endParaRPr>
          </a:p>
        </p:txBody>
      </p:sp>
      <p:pic>
        <p:nvPicPr>
          <p:cNvPr id="7" name="Picture 6">
            <a:extLst>
              <a:ext uri="{FF2B5EF4-FFF2-40B4-BE49-F238E27FC236}">
                <a16:creationId xmlns:a16="http://schemas.microsoft.com/office/drawing/2014/main" id="{A8F0A3C2-AFC7-0A12-1911-A19A53156C74}"/>
              </a:ext>
            </a:extLst>
          </p:cNvPr>
          <p:cNvPicPr>
            <a:picLocks noChangeAspect="1"/>
          </p:cNvPicPr>
          <p:nvPr/>
        </p:nvPicPr>
        <p:blipFill rotWithShape="1">
          <a:blip r:embed="rId3"/>
          <a:srcRect l="66506" t="20256" r="24199" b="65641"/>
          <a:stretch/>
        </p:blipFill>
        <p:spPr bwMode="auto">
          <a:xfrm>
            <a:off x="9583" y="5536300"/>
            <a:ext cx="691067" cy="655449"/>
          </a:xfrm>
          <a:prstGeom prst="rect">
            <a:avLst/>
          </a:prstGeom>
          <a:ln>
            <a:noFill/>
          </a:ln>
          <a:extLst>
            <a:ext uri="{53640926-AAD7-44D8-BBD7-CCE9431645EC}">
              <a14:shadowObscured xmlns:a14="http://schemas.microsoft.com/office/drawing/2010/main"/>
            </a:ext>
          </a:extLst>
        </p:spPr>
      </p:pic>
      <p:sp>
        <p:nvSpPr>
          <p:cNvPr id="8" name="Content Placeholder 2">
            <a:extLst>
              <a:ext uri="{FF2B5EF4-FFF2-40B4-BE49-F238E27FC236}">
                <a16:creationId xmlns:a16="http://schemas.microsoft.com/office/drawing/2014/main" id="{DD840B27-9258-FFF2-B8B9-3B532411369A}"/>
              </a:ext>
            </a:extLst>
          </p:cNvPr>
          <p:cNvSpPr txBox="1">
            <a:spLocks/>
          </p:cNvSpPr>
          <p:nvPr/>
        </p:nvSpPr>
        <p:spPr>
          <a:xfrm>
            <a:off x="6994403" y="1454685"/>
            <a:ext cx="3280126" cy="17515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Younger age</a:t>
            </a:r>
          </a:p>
          <a:p>
            <a:r>
              <a:rPr lang="en-US" sz="2400" dirty="0"/>
              <a:t>Lower pack-year history</a:t>
            </a:r>
          </a:p>
          <a:p>
            <a:endParaRPr lang="en-US" sz="3000" dirty="0"/>
          </a:p>
        </p:txBody>
      </p:sp>
      <p:pic>
        <p:nvPicPr>
          <p:cNvPr id="9" name="Picture 8">
            <a:extLst>
              <a:ext uri="{FF2B5EF4-FFF2-40B4-BE49-F238E27FC236}">
                <a16:creationId xmlns:a16="http://schemas.microsoft.com/office/drawing/2014/main" id="{0B2A7DCF-2C4A-0AA2-EA7D-3C7827F28B6E}"/>
              </a:ext>
            </a:extLst>
          </p:cNvPr>
          <p:cNvPicPr>
            <a:picLocks noChangeAspect="1"/>
          </p:cNvPicPr>
          <p:nvPr/>
        </p:nvPicPr>
        <p:blipFill>
          <a:blip r:embed="rId4"/>
          <a:stretch>
            <a:fillRect/>
          </a:stretch>
        </p:blipFill>
        <p:spPr>
          <a:xfrm>
            <a:off x="6812179" y="2708867"/>
            <a:ext cx="5256241" cy="3382818"/>
          </a:xfrm>
          <a:prstGeom prst="rect">
            <a:avLst/>
          </a:prstGeom>
        </p:spPr>
      </p:pic>
    </p:spTree>
    <p:extLst>
      <p:ext uri="{BB962C8B-B14F-4D97-AF65-F5344CB8AC3E}">
        <p14:creationId xmlns:p14="http://schemas.microsoft.com/office/powerpoint/2010/main" val="4715480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EB17A-EFE9-54FD-53A4-16782C68099E}"/>
              </a:ext>
            </a:extLst>
          </p:cNvPr>
          <p:cNvSpPr>
            <a:spLocks noGrp="1"/>
          </p:cNvSpPr>
          <p:nvPr>
            <p:ph type="title"/>
          </p:nvPr>
        </p:nvSpPr>
        <p:spPr/>
        <p:txBody>
          <a:bodyPr/>
          <a:lstStyle/>
          <a:p>
            <a:r>
              <a:rPr lang="en-US" dirty="0"/>
              <a:t>Increasing numbers of HIV D-/R+ lung transplant</a:t>
            </a:r>
          </a:p>
        </p:txBody>
      </p:sp>
      <p:sp>
        <p:nvSpPr>
          <p:cNvPr id="3" name="Text Placeholder 2">
            <a:extLst>
              <a:ext uri="{FF2B5EF4-FFF2-40B4-BE49-F238E27FC236}">
                <a16:creationId xmlns:a16="http://schemas.microsoft.com/office/drawing/2014/main" id="{76244869-C808-7536-A204-C68FCFC486BC}"/>
              </a:ext>
            </a:extLst>
          </p:cNvPr>
          <p:cNvSpPr>
            <a:spLocks noGrp="1"/>
          </p:cNvSpPr>
          <p:nvPr>
            <p:ph type="body" sz="quarter" idx="4294967295"/>
          </p:nvPr>
        </p:nvSpPr>
        <p:spPr>
          <a:xfrm>
            <a:off x="331212" y="1368714"/>
            <a:ext cx="6472238" cy="4584700"/>
          </a:xfrm>
          <a:prstGeom prst="rect">
            <a:avLst/>
          </a:prstGeom>
        </p:spPr>
        <p:txBody>
          <a:bodyPr/>
          <a:lstStyle/>
          <a:p>
            <a:r>
              <a:rPr lang="en-US" sz="2546" dirty="0"/>
              <a:t>As of 2024, 96 HIV D-/R+ lung transplants to date performed in US as per the SRTR, including the two aforementioned heart-lung transplants</a:t>
            </a:r>
          </a:p>
          <a:p>
            <a:pPr lvl="1"/>
            <a:r>
              <a:rPr lang="en-US" sz="2546" dirty="0"/>
              <a:t>The UNOS database reached this number of D-/R+ kidney transplants 20 years ago</a:t>
            </a:r>
          </a:p>
          <a:p>
            <a:r>
              <a:rPr lang="en-US" sz="2546" dirty="0"/>
              <a:t>Well over half performed since 2019</a:t>
            </a:r>
          </a:p>
          <a:p>
            <a:r>
              <a:rPr lang="en-US" sz="2546" dirty="0"/>
              <a:t>Four centers responsible for 50+% of transplants</a:t>
            </a:r>
          </a:p>
          <a:p>
            <a:r>
              <a:rPr lang="en-US" sz="2546" dirty="0"/>
              <a:t>Recipient selection criteria an open question</a:t>
            </a:r>
          </a:p>
          <a:p>
            <a:endParaRPr lang="en-US" sz="2546" dirty="0"/>
          </a:p>
        </p:txBody>
      </p:sp>
      <p:pic>
        <p:nvPicPr>
          <p:cNvPr id="8" name="Picture 7">
            <a:extLst>
              <a:ext uri="{FF2B5EF4-FFF2-40B4-BE49-F238E27FC236}">
                <a16:creationId xmlns:a16="http://schemas.microsoft.com/office/drawing/2014/main" id="{FC57673E-1294-AD9E-361D-B8C52BF26CAF}"/>
              </a:ext>
            </a:extLst>
          </p:cNvPr>
          <p:cNvPicPr>
            <a:picLocks noChangeAspect="1"/>
          </p:cNvPicPr>
          <p:nvPr/>
        </p:nvPicPr>
        <p:blipFill>
          <a:blip r:embed="rId2"/>
          <a:srcRect t="3896"/>
          <a:stretch>
            <a:fillRect/>
          </a:stretch>
        </p:blipFill>
        <p:spPr>
          <a:xfrm>
            <a:off x="7386514" y="1627241"/>
            <a:ext cx="4639981" cy="3418723"/>
          </a:xfrm>
          <a:prstGeom prst="rect">
            <a:avLst/>
          </a:prstGeom>
        </p:spPr>
      </p:pic>
      <p:sp>
        <p:nvSpPr>
          <p:cNvPr id="11" name="TextBox 10">
            <a:extLst>
              <a:ext uri="{FF2B5EF4-FFF2-40B4-BE49-F238E27FC236}">
                <a16:creationId xmlns:a16="http://schemas.microsoft.com/office/drawing/2014/main" id="{50998CED-3D1D-F229-9E93-88A8770AE8EE}"/>
              </a:ext>
            </a:extLst>
          </p:cNvPr>
          <p:cNvSpPr txBox="1"/>
          <p:nvPr/>
        </p:nvSpPr>
        <p:spPr>
          <a:xfrm>
            <a:off x="2222234" y="5723715"/>
            <a:ext cx="6141026" cy="646331"/>
          </a:xfrm>
          <a:prstGeom prst="rect">
            <a:avLst/>
          </a:prstGeom>
          <a:noFill/>
        </p:spPr>
        <p:txBody>
          <a:bodyPr wrap="square">
            <a:spAutoFit/>
          </a:bodyPr>
          <a:lstStyle/>
          <a:p>
            <a:endParaRPr lang="en-US" dirty="0"/>
          </a:p>
          <a:p>
            <a:r>
              <a:rPr lang="en-US" i="1" dirty="0" err="1"/>
              <a:t>Transpl</a:t>
            </a:r>
            <a:r>
              <a:rPr lang="en-US" i="1" dirty="0"/>
              <a:t> Infect Dis</a:t>
            </a:r>
            <a:r>
              <a:rPr lang="en-US" dirty="0"/>
              <a:t>. 2025 Aug 8:e70090. </a:t>
            </a:r>
          </a:p>
        </p:txBody>
      </p:sp>
      <p:pic>
        <p:nvPicPr>
          <p:cNvPr id="13" name="Picture 12">
            <a:extLst>
              <a:ext uri="{FF2B5EF4-FFF2-40B4-BE49-F238E27FC236}">
                <a16:creationId xmlns:a16="http://schemas.microsoft.com/office/drawing/2014/main" id="{DD4C7743-D665-B0F9-D86C-25545FE71CBB}"/>
              </a:ext>
            </a:extLst>
          </p:cNvPr>
          <p:cNvPicPr>
            <a:picLocks noChangeAspect="1"/>
          </p:cNvPicPr>
          <p:nvPr/>
        </p:nvPicPr>
        <p:blipFill>
          <a:blip r:embed="rId3"/>
          <a:srcRect l="23774" t="5179" r="23903" b="6528"/>
          <a:stretch>
            <a:fillRect/>
          </a:stretch>
        </p:blipFill>
        <p:spPr>
          <a:xfrm>
            <a:off x="604408" y="5734547"/>
            <a:ext cx="703550" cy="713152"/>
          </a:xfrm>
          <a:prstGeom prst="rect">
            <a:avLst/>
          </a:prstGeom>
        </p:spPr>
      </p:pic>
    </p:spTree>
    <p:extLst>
      <p:ext uri="{BB962C8B-B14F-4D97-AF65-F5344CB8AC3E}">
        <p14:creationId xmlns:p14="http://schemas.microsoft.com/office/powerpoint/2010/main" val="3130977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1C742D-2172-8471-FBFA-FAA88D2832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EBA46-C233-E516-769D-CAF0E5274B7E}"/>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B63C59EB-FAC6-E52E-E942-BA050B9018B9}"/>
              </a:ext>
            </a:extLst>
          </p:cNvPr>
          <p:cNvSpPr>
            <a:spLocks noGrp="1"/>
          </p:cNvSpPr>
          <p:nvPr>
            <p:ph type="body" sz="quarter" idx="4294967295"/>
          </p:nvPr>
        </p:nvSpPr>
        <p:spPr>
          <a:xfrm>
            <a:off x="609441" y="1358323"/>
            <a:ext cx="10912475" cy="4584700"/>
          </a:xfrm>
          <a:prstGeom prst="rect">
            <a:avLst/>
          </a:prstGeom>
        </p:spPr>
        <p:txBody>
          <a:bodyPr/>
          <a:lstStyle/>
          <a:p>
            <a:pPr marL="138600" indent="-138600" defTabSz="554401" eaLnBrk="0" fontAlgn="base" hangingPunct="0">
              <a:lnSpc>
                <a:spcPct val="90000"/>
              </a:lnSpc>
              <a:spcBef>
                <a:spcPts val="606"/>
              </a:spcBef>
              <a:spcAft>
                <a:spcPct val="0"/>
              </a:spcAft>
              <a:buFont typeface="Arial" panose="020B0604020202020204" pitchFamily="34" charset="0"/>
              <a:buChar char="•"/>
              <a:defRPr/>
            </a:pPr>
            <a:r>
              <a:rPr lang="en-US" sz="2668" dirty="0">
                <a:solidFill>
                  <a:prstClr val="black"/>
                </a:solidFill>
                <a:latin typeface="Helvetica" pitchFamily="2" charset="0"/>
                <a:ea typeface="+mn-ea"/>
                <a:cs typeface="+mn-cs"/>
              </a:rPr>
              <a:t>Overview of end stage organ disease and transplantation in people with HIV</a:t>
            </a:r>
          </a:p>
          <a:p>
            <a:pPr marL="138600" indent="-138600" defTabSz="554401" eaLnBrk="0" fontAlgn="base" hangingPunct="0">
              <a:lnSpc>
                <a:spcPct val="90000"/>
              </a:lnSpc>
              <a:spcBef>
                <a:spcPts val="606"/>
              </a:spcBef>
              <a:spcAft>
                <a:spcPct val="0"/>
              </a:spcAft>
              <a:buFont typeface="Arial" panose="020B0604020202020204" pitchFamily="34" charset="0"/>
              <a:buChar char="•"/>
              <a:defRPr/>
            </a:pPr>
            <a:r>
              <a:rPr lang="en-US" sz="2668" dirty="0">
                <a:solidFill>
                  <a:prstClr val="black"/>
                </a:solidFill>
                <a:latin typeface="Helvetica" pitchFamily="2" charset="0"/>
                <a:ea typeface="+mn-ea"/>
                <a:cs typeface="+mn-cs"/>
              </a:rPr>
              <a:t>HIV D-/R+ heart transplantation</a:t>
            </a:r>
          </a:p>
          <a:p>
            <a:pPr marL="138600" indent="-138600" defTabSz="554401" eaLnBrk="0" fontAlgn="base" hangingPunct="0">
              <a:lnSpc>
                <a:spcPct val="90000"/>
              </a:lnSpc>
              <a:spcBef>
                <a:spcPts val="606"/>
              </a:spcBef>
              <a:spcAft>
                <a:spcPct val="0"/>
              </a:spcAft>
              <a:buFont typeface="Arial" panose="020B0604020202020204" pitchFamily="34" charset="0"/>
              <a:buChar char="•"/>
              <a:defRPr/>
            </a:pPr>
            <a:r>
              <a:rPr lang="en-US" sz="2668" dirty="0">
                <a:solidFill>
                  <a:prstClr val="black"/>
                </a:solidFill>
                <a:latin typeface="Helvetica" pitchFamily="2" charset="0"/>
                <a:ea typeface="+mn-ea"/>
                <a:cs typeface="+mn-cs"/>
              </a:rPr>
              <a:t>HIV D-/R+ lung transplantation</a:t>
            </a:r>
          </a:p>
          <a:p>
            <a:pPr marL="138600" indent="-138600" defTabSz="554401" eaLnBrk="0" fontAlgn="base" hangingPunct="0">
              <a:lnSpc>
                <a:spcPct val="90000"/>
              </a:lnSpc>
              <a:spcBef>
                <a:spcPts val="606"/>
              </a:spcBef>
              <a:spcAft>
                <a:spcPct val="0"/>
              </a:spcAft>
              <a:buFont typeface="Arial" panose="020B0604020202020204" pitchFamily="34" charset="0"/>
              <a:buChar char="•"/>
              <a:defRPr/>
            </a:pPr>
            <a:r>
              <a:rPr lang="en-US" sz="2668" dirty="0">
                <a:solidFill>
                  <a:prstClr val="black"/>
                </a:solidFill>
                <a:latin typeface="Helvetica" pitchFamily="2" charset="0"/>
                <a:cs typeface="+mn-cs"/>
              </a:rPr>
              <a:t>Overview of HIV D+/R+ transplantation</a:t>
            </a:r>
            <a:endParaRPr lang="en-US" sz="2668" dirty="0">
              <a:solidFill>
                <a:prstClr val="black"/>
              </a:solidFill>
              <a:latin typeface="Helvetica" pitchFamily="2" charset="0"/>
              <a:ea typeface="+mn-ea"/>
              <a:cs typeface="+mn-cs"/>
            </a:endParaRPr>
          </a:p>
          <a:p>
            <a:pPr marL="138600" indent="-138600" eaLnBrk="0" fontAlgn="base" hangingPunct="0">
              <a:spcAft>
                <a:spcPct val="0"/>
              </a:spcAft>
              <a:buFont typeface="Arial" panose="020B0604020202020204" pitchFamily="34" charset="0"/>
              <a:buChar char="•"/>
              <a:defRPr/>
            </a:pPr>
            <a:r>
              <a:rPr lang="en-US" sz="2668" dirty="0">
                <a:solidFill>
                  <a:prstClr val="black"/>
                </a:solidFill>
                <a:latin typeface="Helvetica" pitchFamily="2" charset="0"/>
              </a:rPr>
              <a:t>HIV D+/R+ heart transplantation</a:t>
            </a:r>
            <a:endParaRPr lang="en-US" sz="2668" dirty="0">
              <a:solidFill>
                <a:prstClr val="black"/>
              </a:solidFill>
              <a:latin typeface="Helvetica" pitchFamily="2" charset="0"/>
              <a:ea typeface="+mn-ea"/>
              <a:cs typeface="+mn-cs"/>
            </a:endParaRPr>
          </a:p>
          <a:p>
            <a:pPr marL="138600" indent="-138600" defTabSz="554401" eaLnBrk="0" fontAlgn="base" hangingPunct="0">
              <a:lnSpc>
                <a:spcPct val="90000"/>
              </a:lnSpc>
              <a:spcBef>
                <a:spcPts val="606"/>
              </a:spcBef>
              <a:spcAft>
                <a:spcPct val="0"/>
              </a:spcAft>
              <a:buFont typeface="Arial" panose="020B0604020202020204" pitchFamily="34" charset="0"/>
              <a:buChar char="•"/>
              <a:defRPr/>
            </a:pPr>
            <a:r>
              <a:rPr lang="en-US" sz="2668" dirty="0">
                <a:solidFill>
                  <a:prstClr val="black"/>
                </a:solidFill>
                <a:latin typeface="Helvetica" pitchFamily="2" charset="0"/>
                <a:ea typeface="+mn-ea"/>
                <a:cs typeface="+mn-cs"/>
              </a:rPr>
              <a:t>HIV D+/R+ lung transplantation</a:t>
            </a:r>
          </a:p>
        </p:txBody>
      </p:sp>
    </p:spTree>
    <p:extLst>
      <p:ext uri="{BB962C8B-B14F-4D97-AF65-F5344CB8AC3E}">
        <p14:creationId xmlns:p14="http://schemas.microsoft.com/office/powerpoint/2010/main" val="968624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5BEE5-A438-5523-3E43-8DF5DC7CC0BA}"/>
              </a:ext>
            </a:extLst>
          </p:cNvPr>
          <p:cNvSpPr>
            <a:spLocks noGrp="1"/>
          </p:cNvSpPr>
          <p:nvPr>
            <p:ph type="title"/>
          </p:nvPr>
        </p:nvSpPr>
        <p:spPr/>
        <p:txBody>
          <a:bodyPr/>
          <a:lstStyle/>
          <a:p>
            <a:r>
              <a:rPr lang="en-US" dirty="0"/>
              <a:t>The geography of HIV D-/R+ lung transplant in the US</a:t>
            </a:r>
          </a:p>
        </p:txBody>
      </p:sp>
      <p:pic>
        <p:nvPicPr>
          <p:cNvPr id="7" name="Picture 6">
            <a:extLst>
              <a:ext uri="{FF2B5EF4-FFF2-40B4-BE49-F238E27FC236}">
                <a16:creationId xmlns:a16="http://schemas.microsoft.com/office/drawing/2014/main" id="{2DB5412B-CBDD-CDAD-A72E-00186578B6D0}"/>
              </a:ext>
            </a:extLst>
          </p:cNvPr>
          <p:cNvPicPr>
            <a:picLocks noChangeAspect="1"/>
          </p:cNvPicPr>
          <p:nvPr/>
        </p:nvPicPr>
        <p:blipFill>
          <a:blip r:embed="rId2"/>
          <a:srcRect t="18800" b="14979"/>
          <a:stretch>
            <a:fillRect/>
          </a:stretch>
        </p:blipFill>
        <p:spPr>
          <a:xfrm>
            <a:off x="1853846" y="1119052"/>
            <a:ext cx="8525134" cy="4342703"/>
          </a:xfrm>
          <a:prstGeom prst="rect">
            <a:avLst/>
          </a:prstGeom>
        </p:spPr>
      </p:pic>
      <p:sp>
        <p:nvSpPr>
          <p:cNvPr id="8" name="TextBox 7">
            <a:extLst>
              <a:ext uri="{FF2B5EF4-FFF2-40B4-BE49-F238E27FC236}">
                <a16:creationId xmlns:a16="http://schemas.microsoft.com/office/drawing/2014/main" id="{19B588C7-4E48-494A-9D71-2033F06ABB91}"/>
              </a:ext>
            </a:extLst>
          </p:cNvPr>
          <p:cNvSpPr txBox="1"/>
          <p:nvPr/>
        </p:nvSpPr>
        <p:spPr>
          <a:xfrm>
            <a:off x="867184" y="5752230"/>
            <a:ext cx="2728071" cy="369332"/>
          </a:xfrm>
          <a:prstGeom prst="rect">
            <a:avLst/>
          </a:prstGeom>
          <a:noFill/>
        </p:spPr>
        <p:txBody>
          <a:bodyPr wrap="square">
            <a:spAutoFit/>
          </a:bodyPr>
          <a:lstStyle/>
          <a:p>
            <a:r>
              <a:rPr lang="en-US" dirty="0"/>
              <a:t>ATC 2023, abstract 279</a:t>
            </a:r>
          </a:p>
        </p:txBody>
      </p:sp>
      <p:pic>
        <p:nvPicPr>
          <p:cNvPr id="9" name="Picture 8">
            <a:extLst>
              <a:ext uri="{FF2B5EF4-FFF2-40B4-BE49-F238E27FC236}">
                <a16:creationId xmlns:a16="http://schemas.microsoft.com/office/drawing/2014/main" id="{66F2BFCB-7168-D38A-548A-F0BD315F20DC}"/>
              </a:ext>
            </a:extLst>
          </p:cNvPr>
          <p:cNvPicPr>
            <a:picLocks noChangeAspect="1"/>
          </p:cNvPicPr>
          <p:nvPr/>
        </p:nvPicPr>
        <p:blipFill rotWithShape="1">
          <a:blip r:embed="rId3"/>
          <a:srcRect l="66026" t="20256" r="24359" b="65641"/>
          <a:stretch/>
        </p:blipFill>
        <p:spPr bwMode="auto">
          <a:xfrm>
            <a:off x="4935" y="5354915"/>
            <a:ext cx="868816" cy="79641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06845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5C19A-31E9-B50D-107C-6323E3515E59}"/>
              </a:ext>
            </a:extLst>
          </p:cNvPr>
          <p:cNvSpPr>
            <a:spLocks noGrp="1"/>
          </p:cNvSpPr>
          <p:nvPr>
            <p:ph type="title"/>
          </p:nvPr>
        </p:nvSpPr>
        <p:spPr/>
        <p:txBody>
          <a:bodyPr/>
          <a:lstStyle/>
          <a:p>
            <a:r>
              <a:rPr lang="en-US" dirty="0"/>
              <a:t>Increasing access to lung transplant for PLWH, 2017-2022</a:t>
            </a:r>
          </a:p>
        </p:txBody>
      </p:sp>
      <p:pic>
        <p:nvPicPr>
          <p:cNvPr id="4" name="Graphic 3">
            <a:extLst>
              <a:ext uri="{FF2B5EF4-FFF2-40B4-BE49-F238E27FC236}">
                <a16:creationId xmlns:a16="http://schemas.microsoft.com/office/drawing/2014/main" id="{3470F30E-F2C0-C4C0-C40B-241A3B51A5AF}"/>
              </a:ext>
            </a:extLst>
          </p:cNvPr>
          <p:cNvPicPr>
            <a:picLocks noChangeAspect="1"/>
          </p:cNvPicPr>
          <p:nvPr/>
        </p:nvPicPr>
        <p:blipFill>
          <a:blip r:embed="rId2">
            <a:extLst>
              <a:ext uri="{96DAC541-7B7A-43D3-8B79-37D633B846F1}">
                <asvg:svgBlip xmlns:asvg="http://schemas.microsoft.com/office/drawing/2016/SVG/main" r:embed="rId3"/>
              </a:ext>
            </a:extLst>
          </a:blip>
          <a:srcRect b="15531"/>
          <a:stretch>
            <a:fillRect/>
          </a:stretch>
        </p:blipFill>
        <p:spPr>
          <a:xfrm>
            <a:off x="722312" y="1267691"/>
            <a:ext cx="10972800" cy="4634345"/>
          </a:xfrm>
          <a:prstGeom prst="rect">
            <a:avLst/>
          </a:prstGeom>
        </p:spPr>
      </p:pic>
      <p:sp>
        <p:nvSpPr>
          <p:cNvPr id="5" name="TextBox 4">
            <a:extLst>
              <a:ext uri="{FF2B5EF4-FFF2-40B4-BE49-F238E27FC236}">
                <a16:creationId xmlns:a16="http://schemas.microsoft.com/office/drawing/2014/main" id="{42E0E923-7952-485C-602A-2AE9046F61EA}"/>
              </a:ext>
            </a:extLst>
          </p:cNvPr>
          <p:cNvSpPr txBox="1"/>
          <p:nvPr/>
        </p:nvSpPr>
        <p:spPr>
          <a:xfrm>
            <a:off x="1773154" y="6216871"/>
            <a:ext cx="6172200" cy="369332"/>
          </a:xfrm>
          <a:prstGeom prst="rect">
            <a:avLst/>
          </a:prstGeom>
          <a:noFill/>
        </p:spPr>
        <p:txBody>
          <a:bodyPr wrap="square">
            <a:spAutoFit/>
          </a:bodyPr>
          <a:lstStyle/>
          <a:p>
            <a:r>
              <a:rPr lang="en-US" i="1" dirty="0"/>
              <a:t>Unpublished.</a:t>
            </a:r>
          </a:p>
        </p:txBody>
      </p:sp>
    </p:spTree>
    <p:extLst>
      <p:ext uri="{BB962C8B-B14F-4D97-AF65-F5344CB8AC3E}">
        <p14:creationId xmlns:p14="http://schemas.microsoft.com/office/powerpoint/2010/main" val="11573789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F3787-086C-6294-3471-4597E3777D6E}"/>
              </a:ext>
            </a:extLst>
          </p:cNvPr>
          <p:cNvSpPr>
            <a:spLocks noGrp="1"/>
          </p:cNvSpPr>
          <p:nvPr>
            <p:ph type="title"/>
          </p:nvPr>
        </p:nvSpPr>
        <p:spPr/>
        <p:txBody>
          <a:bodyPr/>
          <a:lstStyle/>
          <a:p>
            <a:r>
              <a:rPr lang="en-US" dirty="0"/>
              <a:t>Equivalent survival in lung transplant recipients with HIV</a:t>
            </a:r>
          </a:p>
        </p:txBody>
      </p:sp>
      <p:pic>
        <p:nvPicPr>
          <p:cNvPr id="8" name="Picture 7">
            <a:extLst>
              <a:ext uri="{FF2B5EF4-FFF2-40B4-BE49-F238E27FC236}">
                <a16:creationId xmlns:a16="http://schemas.microsoft.com/office/drawing/2014/main" id="{3C6D3DAD-5875-C090-058A-9E45ACADBE39}"/>
              </a:ext>
            </a:extLst>
          </p:cNvPr>
          <p:cNvPicPr>
            <a:picLocks noChangeAspect="1"/>
          </p:cNvPicPr>
          <p:nvPr/>
        </p:nvPicPr>
        <p:blipFill>
          <a:blip r:embed="rId2"/>
          <a:stretch>
            <a:fillRect/>
          </a:stretch>
        </p:blipFill>
        <p:spPr>
          <a:xfrm>
            <a:off x="655734" y="1252921"/>
            <a:ext cx="4838092" cy="4086722"/>
          </a:xfrm>
          <a:prstGeom prst="rect">
            <a:avLst/>
          </a:prstGeom>
        </p:spPr>
      </p:pic>
      <p:sp>
        <p:nvSpPr>
          <p:cNvPr id="10" name="TextBox 9">
            <a:extLst>
              <a:ext uri="{FF2B5EF4-FFF2-40B4-BE49-F238E27FC236}">
                <a16:creationId xmlns:a16="http://schemas.microsoft.com/office/drawing/2014/main" id="{420F72E0-28BE-524F-6916-F0BB78521462}"/>
              </a:ext>
            </a:extLst>
          </p:cNvPr>
          <p:cNvSpPr txBox="1"/>
          <p:nvPr/>
        </p:nvSpPr>
        <p:spPr>
          <a:xfrm>
            <a:off x="968288" y="5740431"/>
            <a:ext cx="6092826" cy="369332"/>
          </a:xfrm>
          <a:prstGeom prst="rect">
            <a:avLst/>
          </a:prstGeom>
          <a:noFill/>
        </p:spPr>
        <p:txBody>
          <a:bodyPr wrap="square">
            <a:spAutoFit/>
          </a:bodyPr>
          <a:lstStyle/>
          <a:p>
            <a:r>
              <a:rPr lang="en-US" i="1" dirty="0"/>
              <a:t>Transplantation</a:t>
            </a:r>
            <a:r>
              <a:rPr lang="en-US" dirty="0"/>
              <a:t> 2024. Apr 1;108(4):1015-1020</a:t>
            </a:r>
          </a:p>
        </p:txBody>
      </p:sp>
      <p:pic>
        <p:nvPicPr>
          <p:cNvPr id="15" name="Picture 14">
            <a:extLst>
              <a:ext uri="{FF2B5EF4-FFF2-40B4-BE49-F238E27FC236}">
                <a16:creationId xmlns:a16="http://schemas.microsoft.com/office/drawing/2014/main" id="{4F8D439E-A5C2-1076-8307-3EE111F941AD}"/>
              </a:ext>
            </a:extLst>
          </p:cNvPr>
          <p:cNvPicPr>
            <a:picLocks noChangeAspect="1"/>
          </p:cNvPicPr>
          <p:nvPr/>
        </p:nvPicPr>
        <p:blipFill>
          <a:blip r:embed="rId3"/>
          <a:srcRect l="23054" t="5298" r="23054" b="5298"/>
          <a:stretch>
            <a:fillRect/>
          </a:stretch>
        </p:blipFill>
        <p:spPr>
          <a:xfrm>
            <a:off x="95237" y="5228061"/>
            <a:ext cx="873051" cy="873051"/>
          </a:xfrm>
          <a:prstGeom prst="rect">
            <a:avLst/>
          </a:prstGeom>
        </p:spPr>
      </p:pic>
      <p:pic>
        <p:nvPicPr>
          <p:cNvPr id="17" name="Picture 16">
            <a:extLst>
              <a:ext uri="{FF2B5EF4-FFF2-40B4-BE49-F238E27FC236}">
                <a16:creationId xmlns:a16="http://schemas.microsoft.com/office/drawing/2014/main" id="{09EFE3A2-257D-C6FC-FB9E-7303719D594E}"/>
              </a:ext>
            </a:extLst>
          </p:cNvPr>
          <p:cNvPicPr>
            <a:picLocks noChangeAspect="1"/>
          </p:cNvPicPr>
          <p:nvPr/>
        </p:nvPicPr>
        <p:blipFill>
          <a:blip r:embed="rId4"/>
          <a:stretch>
            <a:fillRect/>
          </a:stretch>
        </p:blipFill>
        <p:spPr>
          <a:xfrm>
            <a:off x="5691637" y="1235368"/>
            <a:ext cx="5383529" cy="3718197"/>
          </a:xfrm>
          <a:prstGeom prst="rect">
            <a:avLst/>
          </a:prstGeom>
        </p:spPr>
      </p:pic>
      <p:pic>
        <p:nvPicPr>
          <p:cNvPr id="19" name="Picture 18">
            <a:extLst>
              <a:ext uri="{FF2B5EF4-FFF2-40B4-BE49-F238E27FC236}">
                <a16:creationId xmlns:a16="http://schemas.microsoft.com/office/drawing/2014/main" id="{31B4705C-9285-3F62-4EC7-1DD852EE307A}"/>
              </a:ext>
            </a:extLst>
          </p:cNvPr>
          <p:cNvPicPr>
            <a:picLocks noChangeAspect="1"/>
          </p:cNvPicPr>
          <p:nvPr/>
        </p:nvPicPr>
        <p:blipFill>
          <a:blip r:embed="rId5"/>
          <a:srcRect l="22125" t="5938" r="23054" b="5299"/>
          <a:stretch>
            <a:fillRect/>
          </a:stretch>
        </p:blipFill>
        <p:spPr>
          <a:xfrm>
            <a:off x="5918265" y="5108533"/>
            <a:ext cx="1053927" cy="1028645"/>
          </a:xfrm>
          <a:prstGeom prst="rect">
            <a:avLst/>
          </a:prstGeom>
        </p:spPr>
      </p:pic>
      <p:sp>
        <p:nvSpPr>
          <p:cNvPr id="21" name="TextBox 20">
            <a:extLst>
              <a:ext uri="{FF2B5EF4-FFF2-40B4-BE49-F238E27FC236}">
                <a16:creationId xmlns:a16="http://schemas.microsoft.com/office/drawing/2014/main" id="{74F22213-C002-1302-3112-6057C0EFE6BD}"/>
              </a:ext>
            </a:extLst>
          </p:cNvPr>
          <p:cNvSpPr txBox="1"/>
          <p:nvPr/>
        </p:nvSpPr>
        <p:spPr>
          <a:xfrm>
            <a:off x="6972192" y="5785148"/>
            <a:ext cx="4607192" cy="369332"/>
          </a:xfrm>
          <a:prstGeom prst="rect">
            <a:avLst/>
          </a:prstGeom>
          <a:noFill/>
        </p:spPr>
        <p:txBody>
          <a:bodyPr wrap="square">
            <a:spAutoFit/>
          </a:bodyPr>
          <a:lstStyle/>
          <a:p>
            <a:r>
              <a:rPr lang="en-US" i="1" dirty="0"/>
              <a:t>Clin Transplant</a:t>
            </a:r>
            <a:r>
              <a:rPr lang="en-US" dirty="0"/>
              <a:t> 2024 Jan;38(1):e15246.</a:t>
            </a:r>
          </a:p>
        </p:txBody>
      </p:sp>
    </p:spTree>
    <p:extLst>
      <p:ext uri="{BB962C8B-B14F-4D97-AF65-F5344CB8AC3E}">
        <p14:creationId xmlns:p14="http://schemas.microsoft.com/office/powerpoint/2010/main" val="2449971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1495B-3C20-5F2C-81D5-1F14624019A2}"/>
              </a:ext>
            </a:extLst>
          </p:cNvPr>
          <p:cNvSpPr>
            <a:spLocks noGrp="1"/>
          </p:cNvSpPr>
          <p:nvPr>
            <p:ph type="title"/>
          </p:nvPr>
        </p:nvSpPr>
        <p:spPr/>
        <p:txBody>
          <a:bodyPr/>
          <a:lstStyle/>
          <a:p>
            <a:r>
              <a:rPr lang="en-US" dirty="0"/>
              <a:t>Equivalent malignancy rate and infection hospitalization rates in lung </a:t>
            </a:r>
            <a:r>
              <a:rPr lang="en-US" dirty="0" err="1"/>
              <a:t>tx</a:t>
            </a:r>
            <a:r>
              <a:rPr lang="en-US" dirty="0"/>
              <a:t> recipients with HIV</a:t>
            </a:r>
          </a:p>
        </p:txBody>
      </p:sp>
      <p:pic>
        <p:nvPicPr>
          <p:cNvPr id="9" name="Picture 8" descr="Calendar&#10;&#10;Description automatically generated with low confidence">
            <a:extLst>
              <a:ext uri="{FF2B5EF4-FFF2-40B4-BE49-F238E27FC236}">
                <a16:creationId xmlns:a16="http://schemas.microsoft.com/office/drawing/2014/main" id="{8DE4AF63-4D2D-8B1E-3942-99D1A9FC53A2}"/>
              </a:ext>
            </a:extLst>
          </p:cNvPr>
          <p:cNvPicPr>
            <a:picLocks noChangeAspect="1"/>
          </p:cNvPicPr>
          <p:nvPr/>
        </p:nvPicPr>
        <p:blipFill rotWithShape="1">
          <a:blip r:embed="rId2"/>
          <a:srcRect t="14799" r="54010" b="32"/>
          <a:stretch>
            <a:fillRect/>
          </a:stretch>
        </p:blipFill>
        <p:spPr>
          <a:xfrm>
            <a:off x="1428317" y="1250013"/>
            <a:ext cx="3926911" cy="4545161"/>
          </a:xfrm>
          <a:prstGeom prst="rect">
            <a:avLst/>
          </a:prstGeom>
        </p:spPr>
      </p:pic>
      <p:sp>
        <p:nvSpPr>
          <p:cNvPr id="10" name="TextBox 9">
            <a:extLst>
              <a:ext uri="{FF2B5EF4-FFF2-40B4-BE49-F238E27FC236}">
                <a16:creationId xmlns:a16="http://schemas.microsoft.com/office/drawing/2014/main" id="{7901606D-A37C-9251-DC8A-A11205AA4FF8}"/>
              </a:ext>
            </a:extLst>
          </p:cNvPr>
          <p:cNvSpPr txBox="1"/>
          <p:nvPr/>
        </p:nvSpPr>
        <p:spPr>
          <a:xfrm>
            <a:off x="873929" y="5793702"/>
            <a:ext cx="3230479" cy="369332"/>
          </a:xfrm>
          <a:prstGeom prst="rect">
            <a:avLst/>
          </a:prstGeom>
          <a:noFill/>
        </p:spPr>
        <p:txBody>
          <a:bodyPr wrap="square">
            <a:spAutoFit/>
          </a:bodyPr>
          <a:lstStyle/>
          <a:p>
            <a:r>
              <a:rPr lang="en-US" dirty="0"/>
              <a:t>ATC 2022, abstract 357</a:t>
            </a:r>
          </a:p>
        </p:txBody>
      </p:sp>
      <p:pic>
        <p:nvPicPr>
          <p:cNvPr id="11" name="Picture 10">
            <a:extLst>
              <a:ext uri="{FF2B5EF4-FFF2-40B4-BE49-F238E27FC236}">
                <a16:creationId xmlns:a16="http://schemas.microsoft.com/office/drawing/2014/main" id="{BD28B0EF-8FB4-2CE7-5195-DDCC1728677E}"/>
              </a:ext>
            </a:extLst>
          </p:cNvPr>
          <p:cNvPicPr>
            <a:picLocks noChangeAspect="1"/>
          </p:cNvPicPr>
          <p:nvPr/>
        </p:nvPicPr>
        <p:blipFill rotWithShape="1">
          <a:blip r:embed="rId3"/>
          <a:srcRect l="66346" t="22507" r="25000" b="61538"/>
          <a:stretch/>
        </p:blipFill>
        <p:spPr bwMode="auto">
          <a:xfrm>
            <a:off x="88548" y="5386467"/>
            <a:ext cx="785382" cy="814471"/>
          </a:xfrm>
          <a:prstGeom prst="rect">
            <a:avLst/>
          </a:prstGeom>
          <a:ln>
            <a:noFill/>
          </a:ln>
          <a:extLst>
            <a:ext uri="{53640926-AAD7-44D8-BBD7-CCE9431645EC}">
              <a14:shadowObscured xmlns:a14="http://schemas.microsoft.com/office/drawing/2010/main"/>
            </a:ext>
          </a:extLst>
        </p:spPr>
      </p:pic>
      <p:pic>
        <p:nvPicPr>
          <p:cNvPr id="12" name="Picture 11" descr="Calendar&#10;&#10;Description automatically generated with low confidence">
            <a:extLst>
              <a:ext uri="{FF2B5EF4-FFF2-40B4-BE49-F238E27FC236}">
                <a16:creationId xmlns:a16="http://schemas.microsoft.com/office/drawing/2014/main" id="{BAC2FFAF-4315-2553-E0F3-5CA28A9269C9}"/>
              </a:ext>
            </a:extLst>
          </p:cNvPr>
          <p:cNvPicPr>
            <a:picLocks noChangeAspect="1"/>
          </p:cNvPicPr>
          <p:nvPr/>
        </p:nvPicPr>
        <p:blipFill rotWithShape="1">
          <a:blip r:embed="rId2"/>
          <a:srcRect l="48154" t="14799" r="899" b="32"/>
          <a:stretch>
            <a:fillRect/>
          </a:stretch>
        </p:blipFill>
        <p:spPr>
          <a:xfrm>
            <a:off x="5889461" y="1250013"/>
            <a:ext cx="4350051" cy="4545161"/>
          </a:xfrm>
          <a:prstGeom prst="rect">
            <a:avLst/>
          </a:prstGeom>
        </p:spPr>
      </p:pic>
    </p:spTree>
    <p:extLst>
      <p:ext uri="{BB962C8B-B14F-4D97-AF65-F5344CB8AC3E}">
        <p14:creationId xmlns:p14="http://schemas.microsoft.com/office/powerpoint/2010/main" val="24970714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68A78F-48B4-E6AD-D62E-437CF116911F}"/>
            </a:ext>
          </a:extLst>
        </p:cNvPr>
        <p:cNvGrpSpPr/>
        <p:nvPr/>
      </p:nvGrpSpPr>
      <p:grpSpPr>
        <a:xfrm>
          <a:off x="0" y="0"/>
          <a:ext cx="0" cy="0"/>
          <a:chOff x="0" y="0"/>
          <a:chExt cx="0" cy="0"/>
        </a:xfrm>
      </p:grpSpPr>
      <p:pic>
        <p:nvPicPr>
          <p:cNvPr id="7" name="Picture 6" descr="Table&#10;&#10;Description automatically generated with medium confidence">
            <a:extLst>
              <a:ext uri="{FF2B5EF4-FFF2-40B4-BE49-F238E27FC236}">
                <a16:creationId xmlns:a16="http://schemas.microsoft.com/office/drawing/2014/main" id="{E9027142-B2E7-EF7D-EF91-24E33E6E9D53}"/>
              </a:ext>
            </a:extLst>
          </p:cNvPr>
          <p:cNvPicPr>
            <a:picLocks noChangeAspect="1"/>
          </p:cNvPicPr>
          <p:nvPr/>
        </p:nvPicPr>
        <p:blipFill rotWithShape="1">
          <a:blip r:embed="rId2"/>
          <a:srcRect t="19380" b="32"/>
          <a:stretch/>
        </p:blipFill>
        <p:spPr>
          <a:xfrm>
            <a:off x="1768420" y="1178719"/>
            <a:ext cx="9934279" cy="5003639"/>
          </a:xfrm>
          <a:prstGeom prst="rect">
            <a:avLst/>
          </a:prstGeom>
        </p:spPr>
      </p:pic>
      <p:sp>
        <p:nvSpPr>
          <p:cNvPr id="2" name="Title 1">
            <a:extLst>
              <a:ext uri="{FF2B5EF4-FFF2-40B4-BE49-F238E27FC236}">
                <a16:creationId xmlns:a16="http://schemas.microsoft.com/office/drawing/2014/main" id="{A0A87A23-A0F0-5027-F09B-92F30B3ED095}"/>
              </a:ext>
            </a:extLst>
          </p:cNvPr>
          <p:cNvSpPr>
            <a:spLocks noGrp="1"/>
          </p:cNvSpPr>
          <p:nvPr>
            <p:ph type="title"/>
          </p:nvPr>
        </p:nvSpPr>
        <p:spPr/>
        <p:txBody>
          <a:bodyPr/>
          <a:lstStyle/>
          <a:p>
            <a:r>
              <a:rPr lang="en-US" dirty="0"/>
              <a:t>Increased rejection during the initial hospitalization in lung transplant recipients with HIV</a:t>
            </a:r>
          </a:p>
        </p:txBody>
      </p:sp>
      <p:pic>
        <p:nvPicPr>
          <p:cNvPr id="5" name="Picture 4">
            <a:extLst>
              <a:ext uri="{FF2B5EF4-FFF2-40B4-BE49-F238E27FC236}">
                <a16:creationId xmlns:a16="http://schemas.microsoft.com/office/drawing/2014/main" id="{8794CB64-0833-0C4E-63F4-354C673D790B}"/>
              </a:ext>
            </a:extLst>
          </p:cNvPr>
          <p:cNvPicPr>
            <a:picLocks noChangeAspect="1"/>
          </p:cNvPicPr>
          <p:nvPr/>
        </p:nvPicPr>
        <p:blipFill rotWithShape="1">
          <a:blip r:embed="rId3"/>
          <a:srcRect l="65705" t="20001" r="24039" b="65384"/>
          <a:stretch/>
        </p:blipFill>
        <p:spPr bwMode="auto">
          <a:xfrm>
            <a:off x="-1" y="5606127"/>
            <a:ext cx="674343" cy="600586"/>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0E89B01F-968F-2EC2-9F53-12A55EAF6E05}"/>
              </a:ext>
            </a:extLst>
          </p:cNvPr>
          <p:cNvSpPr txBox="1"/>
          <p:nvPr/>
        </p:nvSpPr>
        <p:spPr>
          <a:xfrm>
            <a:off x="637842" y="5902456"/>
            <a:ext cx="3248358" cy="369332"/>
          </a:xfrm>
          <a:prstGeom prst="rect">
            <a:avLst/>
          </a:prstGeom>
          <a:noFill/>
        </p:spPr>
        <p:txBody>
          <a:bodyPr wrap="square">
            <a:spAutoFit/>
          </a:bodyPr>
          <a:lstStyle/>
          <a:p>
            <a:r>
              <a:rPr lang="en-US" dirty="0"/>
              <a:t>ATC 2022, abstract 357</a:t>
            </a:r>
          </a:p>
        </p:txBody>
      </p:sp>
      <p:sp>
        <p:nvSpPr>
          <p:cNvPr id="3" name="Rectangle 2">
            <a:extLst>
              <a:ext uri="{FF2B5EF4-FFF2-40B4-BE49-F238E27FC236}">
                <a16:creationId xmlns:a16="http://schemas.microsoft.com/office/drawing/2014/main" id="{C76B4039-83B9-D3DB-5078-142E18EBC5D2}"/>
              </a:ext>
            </a:extLst>
          </p:cNvPr>
          <p:cNvSpPr/>
          <p:nvPr/>
        </p:nvSpPr>
        <p:spPr>
          <a:xfrm>
            <a:off x="8530936" y="5008418"/>
            <a:ext cx="3171763" cy="1173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41882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8EF9B-BFDD-0AC3-3AC3-4AF7C0AF86BD}"/>
              </a:ext>
            </a:extLst>
          </p:cNvPr>
          <p:cNvSpPr>
            <a:spLocks noGrp="1"/>
          </p:cNvSpPr>
          <p:nvPr>
            <p:ph type="title"/>
          </p:nvPr>
        </p:nvSpPr>
        <p:spPr/>
        <p:txBody>
          <a:bodyPr/>
          <a:lstStyle/>
          <a:p>
            <a:r>
              <a:rPr lang="en-US" dirty="0"/>
              <a:t>Similar outcomes in European experience (case series without control)</a:t>
            </a:r>
          </a:p>
        </p:txBody>
      </p:sp>
      <p:pic>
        <p:nvPicPr>
          <p:cNvPr id="5" name="Picture 4">
            <a:extLst>
              <a:ext uri="{FF2B5EF4-FFF2-40B4-BE49-F238E27FC236}">
                <a16:creationId xmlns:a16="http://schemas.microsoft.com/office/drawing/2014/main" id="{6872F0DB-A12F-7639-BC8D-08413712294F}"/>
              </a:ext>
            </a:extLst>
          </p:cNvPr>
          <p:cNvPicPr>
            <a:picLocks noChangeAspect="1"/>
          </p:cNvPicPr>
          <p:nvPr/>
        </p:nvPicPr>
        <p:blipFill>
          <a:blip r:embed="rId2"/>
          <a:stretch>
            <a:fillRect/>
          </a:stretch>
        </p:blipFill>
        <p:spPr>
          <a:xfrm>
            <a:off x="465787" y="1849477"/>
            <a:ext cx="10848927" cy="2549702"/>
          </a:xfrm>
          <a:prstGeom prst="rect">
            <a:avLst/>
          </a:prstGeom>
        </p:spPr>
      </p:pic>
      <p:pic>
        <p:nvPicPr>
          <p:cNvPr id="6" name="Picture 5">
            <a:extLst>
              <a:ext uri="{FF2B5EF4-FFF2-40B4-BE49-F238E27FC236}">
                <a16:creationId xmlns:a16="http://schemas.microsoft.com/office/drawing/2014/main" id="{2DEDA0A3-9EDF-09FE-D51D-74A8994596A9}"/>
              </a:ext>
            </a:extLst>
          </p:cNvPr>
          <p:cNvPicPr>
            <a:picLocks noChangeAspect="1"/>
          </p:cNvPicPr>
          <p:nvPr/>
        </p:nvPicPr>
        <p:blipFill rotWithShape="1">
          <a:blip r:embed="rId3"/>
          <a:srcRect l="65865" t="19744" r="24199" b="65384"/>
          <a:stretch/>
        </p:blipFill>
        <p:spPr bwMode="auto">
          <a:xfrm>
            <a:off x="7019" y="5593124"/>
            <a:ext cx="630823" cy="590124"/>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EE9E0E2E-5485-4998-F68D-77B752B9C834}"/>
              </a:ext>
            </a:extLst>
          </p:cNvPr>
          <p:cNvSpPr txBox="1"/>
          <p:nvPr/>
        </p:nvSpPr>
        <p:spPr>
          <a:xfrm>
            <a:off x="550537" y="5809026"/>
            <a:ext cx="4707263" cy="369332"/>
          </a:xfrm>
          <a:prstGeom prst="rect">
            <a:avLst/>
          </a:prstGeom>
          <a:noFill/>
        </p:spPr>
        <p:txBody>
          <a:bodyPr wrap="square">
            <a:spAutoFit/>
          </a:bodyPr>
          <a:lstStyle/>
          <a:p>
            <a:r>
              <a:rPr lang="en-US" i="1" dirty="0" err="1">
                <a:solidFill>
                  <a:srgbClr val="5B616B"/>
                </a:solidFill>
                <a:latin typeface="Segoe UI" panose="020B0502040204020203" pitchFamily="34" charset="0"/>
                <a:ea typeface="Times New Roman" panose="02020603050405020304" pitchFamily="18" charset="0"/>
                <a:cs typeface="Times New Roman" panose="02020603050405020304" pitchFamily="18" charset="0"/>
              </a:rPr>
              <a:t>Eur</a:t>
            </a:r>
            <a:r>
              <a:rPr lang="en-US" i="1" dirty="0">
                <a:solidFill>
                  <a:srgbClr val="5B616B"/>
                </a:solidFill>
                <a:latin typeface="Segoe UI" panose="020B0502040204020203" pitchFamily="34" charset="0"/>
                <a:ea typeface="Times New Roman" panose="02020603050405020304" pitchFamily="18" charset="0"/>
                <a:cs typeface="Times New Roman" panose="02020603050405020304" pitchFamily="18" charset="0"/>
              </a:rPr>
              <a:t> Respir J</a:t>
            </a:r>
            <a:r>
              <a:rPr lang="en-US" dirty="0">
                <a:solidFill>
                  <a:srgbClr val="0071BC"/>
                </a:solidFill>
                <a:latin typeface="Segoe UI" panose="020B0502040204020203" pitchFamily="34" charset="0"/>
                <a:ea typeface="Times New Roman" panose="02020603050405020304" pitchFamily="18" charset="0"/>
                <a:cs typeface="Times New Roman" panose="02020603050405020304" pitchFamily="18" charset="0"/>
              </a:rPr>
              <a:t>. </a:t>
            </a:r>
            <a:r>
              <a:rPr lang="en-US" dirty="0">
                <a:solidFill>
                  <a:srgbClr val="5B616B"/>
                </a:solidFill>
                <a:latin typeface="Segoe UI" panose="020B0502040204020203" pitchFamily="34" charset="0"/>
                <a:ea typeface="Times New Roman" panose="02020603050405020304" pitchFamily="18" charset="0"/>
                <a:cs typeface="Times New Roman" panose="02020603050405020304" pitchFamily="18" charset="0"/>
              </a:rPr>
              <a:t>2022 Jul 13;60(1):2200189.</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87846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D73EE-354D-E42F-D51E-2663460EBBA3}"/>
              </a:ext>
            </a:extLst>
          </p:cNvPr>
          <p:cNvSpPr>
            <a:spLocks noGrp="1"/>
          </p:cNvSpPr>
          <p:nvPr>
            <p:ph type="title"/>
          </p:nvPr>
        </p:nvSpPr>
        <p:spPr/>
        <p:txBody>
          <a:bodyPr/>
          <a:lstStyle/>
          <a:p>
            <a:r>
              <a:rPr lang="en-US" dirty="0"/>
              <a:t>Increasing the donor supply</a:t>
            </a:r>
          </a:p>
        </p:txBody>
      </p:sp>
      <p:graphicFrame>
        <p:nvGraphicFramePr>
          <p:cNvPr id="4" name="Diagram 3">
            <a:extLst>
              <a:ext uri="{FF2B5EF4-FFF2-40B4-BE49-F238E27FC236}">
                <a16:creationId xmlns:a16="http://schemas.microsoft.com/office/drawing/2014/main" id="{4043DD49-6B4A-FB14-ED50-120ACA4D66C6}"/>
              </a:ext>
            </a:extLst>
          </p:cNvPr>
          <p:cNvGraphicFramePr/>
          <p:nvPr>
            <p:extLst>
              <p:ext uri="{D42A27DB-BD31-4B8C-83A1-F6EECF244321}">
                <p14:modId xmlns:p14="http://schemas.microsoft.com/office/powerpoint/2010/main" val="648609843"/>
              </p:ext>
            </p:extLst>
          </p:nvPr>
        </p:nvGraphicFramePr>
        <p:xfrm>
          <a:off x="1771412" y="963653"/>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698860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BFFE81-597C-01AA-DB43-9ACFE44F9D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2E8365-97F2-48F8-C4A1-863E241EE6BE}"/>
              </a:ext>
            </a:extLst>
          </p:cNvPr>
          <p:cNvSpPr>
            <a:spLocks noGrp="1"/>
          </p:cNvSpPr>
          <p:nvPr>
            <p:ph type="title"/>
          </p:nvPr>
        </p:nvSpPr>
        <p:spPr>
          <a:xfrm>
            <a:off x="609441" y="2967335"/>
            <a:ext cx="10969943" cy="461665"/>
          </a:xfrm>
        </p:spPr>
        <p:txBody>
          <a:bodyPr/>
          <a:lstStyle/>
          <a:p>
            <a:pPr algn="ctr"/>
            <a:r>
              <a:rPr lang="en-US" dirty="0"/>
              <a:t>OVERVIEW OF HIV D+/R+ TRANSPLANT</a:t>
            </a:r>
          </a:p>
        </p:txBody>
      </p:sp>
    </p:spTree>
    <p:extLst>
      <p:ext uri="{BB962C8B-B14F-4D97-AF65-F5344CB8AC3E}">
        <p14:creationId xmlns:p14="http://schemas.microsoft.com/office/powerpoint/2010/main" val="900400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31DBB-A033-4386-B48C-F95CCAD14909}"/>
              </a:ext>
            </a:extLst>
          </p:cNvPr>
          <p:cNvSpPr>
            <a:spLocks noGrp="1"/>
          </p:cNvSpPr>
          <p:nvPr>
            <p:ph type="title"/>
          </p:nvPr>
        </p:nvSpPr>
        <p:spPr/>
        <p:txBody>
          <a:bodyPr/>
          <a:lstStyle/>
          <a:p>
            <a:r>
              <a:rPr lang="en-US" dirty="0"/>
              <a:t>Federal law</a:t>
            </a:r>
          </a:p>
        </p:txBody>
      </p:sp>
      <p:sp>
        <p:nvSpPr>
          <p:cNvPr id="3" name="Rectangle 3">
            <a:extLst>
              <a:ext uri="{FF2B5EF4-FFF2-40B4-BE49-F238E27FC236}">
                <a16:creationId xmlns:a16="http://schemas.microsoft.com/office/drawing/2014/main" id="{B7F1AEEC-B10B-42B3-BB62-436B7831D3B8}"/>
              </a:ext>
            </a:extLst>
          </p:cNvPr>
          <p:cNvSpPr txBox="1">
            <a:spLocks noChangeArrowheads="1"/>
          </p:cNvSpPr>
          <p:nvPr/>
        </p:nvSpPr>
        <p:spPr>
          <a:xfrm>
            <a:off x="609441" y="1331626"/>
            <a:ext cx="10969942"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000" dirty="0"/>
              <a:t>Transplantation of organs from donors who test positive for HIV was banned by the </a:t>
            </a:r>
            <a:r>
              <a:rPr lang="en-US" sz="3000" dirty="0"/>
              <a:t>National Organ Transplant Amendments (NOTA) Act of 1988, which reflected the poor outcomes of transplant-associated HIV in an era without effective treatments for HIV</a:t>
            </a:r>
          </a:p>
          <a:p>
            <a:endParaRPr lang="en-US" dirty="0"/>
          </a:p>
          <a:p>
            <a:pPr lvl="1"/>
            <a:endParaRPr lang="en-US" dirty="0"/>
          </a:p>
          <a:p>
            <a:endParaRPr lang="en-US" altLang="en-US" dirty="0"/>
          </a:p>
        </p:txBody>
      </p:sp>
      <p:pic>
        <p:nvPicPr>
          <p:cNvPr id="2052" name="Picture 4" descr="https://www.annualreviews.org/na101/home/literatum/publisher/ar/journals/content/med/2021/med.2021.72.issue-1/annurev-med-060419-122327/20210111/images/large/me720107.f1.jpeg">
            <a:extLst>
              <a:ext uri="{FF2B5EF4-FFF2-40B4-BE49-F238E27FC236}">
                <a16:creationId xmlns:a16="http://schemas.microsoft.com/office/drawing/2014/main" id="{1B13553A-2028-464D-AF0B-945E464D4D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7210"/>
          <a:stretch>
            <a:fillRect/>
          </a:stretch>
        </p:blipFill>
        <p:spPr bwMode="auto">
          <a:xfrm>
            <a:off x="1039695" y="3276721"/>
            <a:ext cx="8770687" cy="28494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2918C938-24DA-EDD2-03E6-4E6A812FC036}"/>
              </a:ext>
            </a:extLst>
          </p:cNvPr>
          <p:cNvSpPr txBox="1"/>
          <p:nvPr/>
        </p:nvSpPr>
        <p:spPr>
          <a:xfrm>
            <a:off x="1650540" y="6172824"/>
            <a:ext cx="6094268" cy="369332"/>
          </a:xfrm>
          <a:prstGeom prst="rect">
            <a:avLst/>
          </a:prstGeom>
          <a:noFill/>
        </p:spPr>
        <p:txBody>
          <a:bodyPr wrap="square">
            <a:spAutoFit/>
          </a:bodyPr>
          <a:lstStyle/>
          <a:p>
            <a:r>
              <a:rPr lang="sv-SE" i="1" dirty="0"/>
              <a:t>Annu Rev Med</a:t>
            </a:r>
            <a:r>
              <a:rPr lang="sv-SE" dirty="0"/>
              <a:t>. 2021 Jan 27:72:107-118. </a:t>
            </a:r>
            <a:endParaRPr lang="en-US" dirty="0"/>
          </a:p>
        </p:txBody>
      </p:sp>
      <p:pic>
        <p:nvPicPr>
          <p:cNvPr id="8" name="Picture 7">
            <a:extLst>
              <a:ext uri="{FF2B5EF4-FFF2-40B4-BE49-F238E27FC236}">
                <a16:creationId xmlns:a16="http://schemas.microsoft.com/office/drawing/2014/main" id="{7B779495-0265-FE4B-530B-31224C0B0012}"/>
              </a:ext>
            </a:extLst>
          </p:cNvPr>
          <p:cNvPicPr>
            <a:picLocks noChangeAspect="1"/>
          </p:cNvPicPr>
          <p:nvPr/>
        </p:nvPicPr>
        <p:blipFill>
          <a:blip r:embed="rId3"/>
          <a:srcRect l="23138" t="7327" r="23268" b="5391"/>
          <a:stretch>
            <a:fillRect/>
          </a:stretch>
        </p:blipFill>
        <p:spPr>
          <a:xfrm>
            <a:off x="372828" y="5292157"/>
            <a:ext cx="1277712" cy="1249999"/>
          </a:xfrm>
          <a:prstGeom prst="rect">
            <a:avLst/>
          </a:prstGeom>
        </p:spPr>
      </p:pic>
    </p:spTree>
    <p:extLst>
      <p:ext uri="{BB962C8B-B14F-4D97-AF65-F5344CB8AC3E}">
        <p14:creationId xmlns:p14="http://schemas.microsoft.com/office/powerpoint/2010/main" val="1694890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658A6-CD23-4619-B2B7-93A721B22613}"/>
              </a:ext>
            </a:extLst>
          </p:cNvPr>
          <p:cNvSpPr>
            <a:spLocks noGrp="1"/>
          </p:cNvSpPr>
          <p:nvPr>
            <p:ph type="title"/>
          </p:nvPr>
        </p:nvSpPr>
        <p:spPr/>
        <p:txBody>
          <a:bodyPr/>
          <a:lstStyle/>
          <a:p>
            <a:r>
              <a:rPr lang="en-US" dirty="0"/>
              <a:t>First HIV-to-HIV transplants</a:t>
            </a:r>
          </a:p>
        </p:txBody>
      </p:sp>
      <p:sp>
        <p:nvSpPr>
          <p:cNvPr id="3" name="Rectangle 3">
            <a:extLst>
              <a:ext uri="{FF2B5EF4-FFF2-40B4-BE49-F238E27FC236}">
                <a16:creationId xmlns:a16="http://schemas.microsoft.com/office/drawing/2014/main" id="{0F7A9D07-EDA2-494E-A881-0A98E9ECDD0D}"/>
              </a:ext>
            </a:extLst>
          </p:cNvPr>
          <p:cNvSpPr txBox="1">
            <a:spLocks noChangeArrowheads="1"/>
          </p:cNvSpPr>
          <p:nvPr/>
        </p:nvSpPr>
        <p:spPr>
          <a:xfrm>
            <a:off x="609441" y="1308296"/>
            <a:ext cx="4458505"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The first study of HIV D+/R+ transplant was done in South Africa</a:t>
            </a:r>
          </a:p>
          <a:p>
            <a:pPr lvl="1"/>
            <a:r>
              <a:rPr lang="en-US" altLang="en-US" dirty="0"/>
              <a:t>Limited access to dialysis</a:t>
            </a:r>
          </a:p>
          <a:p>
            <a:pPr lvl="1"/>
            <a:r>
              <a:rPr lang="en-US" altLang="en-US" dirty="0"/>
              <a:t>High prevalence of HIV</a:t>
            </a:r>
          </a:p>
        </p:txBody>
      </p:sp>
      <p:sp>
        <p:nvSpPr>
          <p:cNvPr id="5" name="Rectangle 4">
            <a:extLst>
              <a:ext uri="{FF2B5EF4-FFF2-40B4-BE49-F238E27FC236}">
                <a16:creationId xmlns:a16="http://schemas.microsoft.com/office/drawing/2014/main" id="{743F0318-EDC9-4B95-8078-015DB5F24AAC}"/>
              </a:ext>
            </a:extLst>
          </p:cNvPr>
          <p:cNvSpPr/>
          <p:nvPr/>
        </p:nvSpPr>
        <p:spPr>
          <a:xfrm>
            <a:off x="1451105" y="5479832"/>
            <a:ext cx="5237331" cy="646331"/>
          </a:xfrm>
          <a:prstGeom prst="rect">
            <a:avLst/>
          </a:prstGeom>
        </p:spPr>
        <p:txBody>
          <a:bodyPr wrap="none">
            <a:spAutoFit/>
          </a:bodyPr>
          <a:lstStyle/>
          <a:p>
            <a:r>
              <a:rPr lang="en-US" i="1" dirty="0"/>
              <a:t>N </a:t>
            </a:r>
            <a:r>
              <a:rPr lang="en-US" i="1" dirty="0" err="1"/>
              <a:t>Engl</a:t>
            </a:r>
            <a:r>
              <a:rPr lang="en-US" i="1" dirty="0"/>
              <a:t> J Med</a:t>
            </a:r>
            <a:r>
              <a:rPr lang="en-US" dirty="0"/>
              <a:t>. 2010 Jun 17; 362(24): 2336–2337.</a:t>
            </a:r>
          </a:p>
          <a:p>
            <a:r>
              <a:rPr lang="en-US" i="1" dirty="0"/>
              <a:t>N </a:t>
            </a:r>
            <a:r>
              <a:rPr lang="en-US" i="1" dirty="0" err="1"/>
              <a:t>Engl</a:t>
            </a:r>
            <a:r>
              <a:rPr lang="en-US" i="1" dirty="0"/>
              <a:t> J Med</a:t>
            </a:r>
            <a:r>
              <a:rPr lang="en-US" dirty="0"/>
              <a:t>. 2015 Feb 12; 372(7): 613–620.</a:t>
            </a:r>
          </a:p>
        </p:txBody>
      </p:sp>
      <p:pic>
        <p:nvPicPr>
          <p:cNvPr id="1026" name="Picture 2" descr="An external file that holds a picture, illustration, etc.&#10;Object name is nihms825918f1.jpg">
            <a:extLst>
              <a:ext uri="{FF2B5EF4-FFF2-40B4-BE49-F238E27FC236}">
                <a16:creationId xmlns:a16="http://schemas.microsoft.com/office/drawing/2014/main" id="{5C2C1072-837A-4078-AF68-699AD2FF6B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0880" y="106364"/>
            <a:ext cx="4371975" cy="6019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DC009082-BB3B-13EA-DEC6-998245A6F4AD}"/>
              </a:ext>
            </a:extLst>
          </p:cNvPr>
          <p:cNvPicPr>
            <a:picLocks noChangeAspect="1"/>
          </p:cNvPicPr>
          <p:nvPr/>
        </p:nvPicPr>
        <p:blipFill>
          <a:blip r:embed="rId3"/>
          <a:srcRect l="23900" t="6852" r="23777" b="6852"/>
          <a:stretch>
            <a:fillRect/>
          </a:stretch>
        </p:blipFill>
        <p:spPr>
          <a:xfrm>
            <a:off x="41563" y="5479832"/>
            <a:ext cx="602673" cy="597091"/>
          </a:xfrm>
          <a:prstGeom prst="rect">
            <a:avLst/>
          </a:prstGeom>
        </p:spPr>
      </p:pic>
      <p:pic>
        <p:nvPicPr>
          <p:cNvPr id="8" name="Picture 7">
            <a:extLst>
              <a:ext uri="{FF2B5EF4-FFF2-40B4-BE49-F238E27FC236}">
                <a16:creationId xmlns:a16="http://schemas.microsoft.com/office/drawing/2014/main" id="{794A0764-85BB-3D04-3587-8EA0E3AAF6D6}"/>
              </a:ext>
            </a:extLst>
          </p:cNvPr>
          <p:cNvPicPr>
            <a:picLocks noChangeAspect="1"/>
          </p:cNvPicPr>
          <p:nvPr/>
        </p:nvPicPr>
        <p:blipFill>
          <a:blip r:embed="rId4"/>
          <a:srcRect l="23645" t="6853" r="22920" b="6851"/>
          <a:stretch>
            <a:fillRect/>
          </a:stretch>
        </p:blipFill>
        <p:spPr>
          <a:xfrm>
            <a:off x="760579" y="5492247"/>
            <a:ext cx="602673" cy="584675"/>
          </a:xfrm>
          <a:prstGeom prst="rect">
            <a:avLst/>
          </a:prstGeom>
        </p:spPr>
      </p:pic>
    </p:spTree>
    <p:extLst>
      <p:ext uri="{BB962C8B-B14F-4D97-AF65-F5344CB8AC3E}">
        <p14:creationId xmlns:p14="http://schemas.microsoft.com/office/powerpoint/2010/main" val="2708953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4F852-0FC3-2531-5CF3-179F992007FF}"/>
              </a:ext>
            </a:extLst>
          </p:cNvPr>
          <p:cNvSpPr>
            <a:spLocks noGrp="1"/>
          </p:cNvSpPr>
          <p:nvPr>
            <p:ph type="title"/>
          </p:nvPr>
        </p:nvSpPr>
        <p:spPr/>
        <p:txBody>
          <a:bodyPr/>
          <a:lstStyle/>
          <a:p>
            <a:r>
              <a:rPr lang="en-US" dirty="0"/>
              <a:t>Objectives</a:t>
            </a:r>
          </a:p>
        </p:txBody>
      </p:sp>
      <p:sp>
        <p:nvSpPr>
          <p:cNvPr id="3" name="Rectangle 3">
            <a:extLst>
              <a:ext uri="{FF2B5EF4-FFF2-40B4-BE49-F238E27FC236}">
                <a16:creationId xmlns:a16="http://schemas.microsoft.com/office/drawing/2014/main" id="{25E37DFA-421A-E854-AD32-5EA905D9AB2C}"/>
              </a:ext>
            </a:extLst>
          </p:cNvPr>
          <p:cNvSpPr txBox="1">
            <a:spLocks noChangeArrowheads="1"/>
          </p:cNvSpPr>
          <p:nvPr/>
        </p:nvSpPr>
        <p:spPr>
          <a:xfrm>
            <a:off x="609441" y="1308296"/>
            <a:ext cx="10969942"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Review outcomes to date in thoracic transplants with HIV from donors with and without HIV</a:t>
            </a:r>
          </a:p>
          <a:p>
            <a:r>
              <a:rPr lang="en-US" dirty="0"/>
              <a:t>Discussed the "nuts-and-bolts" steps of implementing a HIV D+/R+ transplant program, from approvals to establishing a protocol</a:t>
            </a:r>
          </a:p>
          <a:p>
            <a:r>
              <a:rPr lang="en-US" dirty="0"/>
              <a:t>Identify potential barriers to HIV D+/R+ thoracic transplantation</a:t>
            </a:r>
          </a:p>
        </p:txBody>
      </p:sp>
    </p:spTree>
    <p:extLst>
      <p:ext uri="{BB962C8B-B14F-4D97-AF65-F5344CB8AC3E}">
        <p14:creationId xmlns:p14="http://schemas.microsoft.com/office/powerpoint/2010/main" val="11651716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Stacked bar chart showing in blue the number of kidney transplants and in teal the number of liver transplants during the years of 2016 to 2020, enabled by the HOPE Act">
            <a:extLst>
              <a:ext uri="{FF2B5EF4-FFF2-40B4-BE49-F238E27FC236}">
                <a16:creationId xmlns:a16="http://schemas.microsoft.com/office/drawing/2014/main" id="{2DB5F090-B7B7-119F-03CD-4C56F027B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1325" y="3094038"/>
            <a:ext cx="6667500" cy="375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itle 1">
            <a:extLst>
              <a:ext uri="{FF2B5EF4-FFF2-40B4-BE49-F238E27FC236}">
                <a16:creationId xmlns:a16="http://schemas.microsoft.com/office/drawing/2014/main" id="{6270624F-5DCD-47BA-F6BD-A766526C26A0}"/>
              </a:ext>
            </a:extLst>
          </p:cNvPr>
          <p:cNvSpPr>
            <a:spLocks noGrp="1" noChangeArrowheads="1"/>
          </p:cNvSpPr>
          <p:nvPr>
            <p:ph type="title"/>
          </p:nvPr>
        </p:nvSpPr>
        <p:spPr/>
        <p:txBody>
          <a:bodyPr/>
          <a:lstStyle/>
          <a:p>
            <a:pPr eaLnBrk="1" hangingPunct="1"/>
            <a:r>
              <a:rPr lang="en-US" altLang="en-US" sz="3200" dirty="0">
                <a:solidFill>
                  <a:srgbClr val="6A3D9A"/>
                </a:solidFill>
              </a:rPr>
              <a:t>The HIV Organ Policy Equity Act (the HOPE Act)</a:t>
            </a:r>
          </a:p>
        </p:txBody>
      </p:sp>
      <p:sp>
        <p:nvSpPr>
          <p:cNvPr id="36868" name="TextBox 3">
            <a:extLst>
              <a:ext uri="{FF2B5EF4-FFF2-40B4-BE49-F238E27FC236}">
                <a16:creationId xmlns:a16="http://schemas.microsoft.com/office/drawing/2014/main" id="{1137A0B5-3CD7-7256-439B-86C0C75ED46D}"/>
              </a:ext>
            </a:extLst>
          </p:cNvPr>
          <p:cNvSpPr txBox="1">
            <a:spLocks noChangeArrowheads="1"/>
          </p:cNvSpPr>
          <p:nvPr/>
        </p:nvSpPr>
        <p:spPr bwMode="auto">
          <a:xfrm>
            <a:off x="25400" y="1176338"/>
            <a:ext cx="6069012" cy="5093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500" dirty="0"/>
              <a:t>Federal law signed 21 Nov 2013</a:t>
            </a:r>
          </a:p>
          <a:p>
            <a:pPr eaLnBrk="1" hangingPunct="1">
              <a:buFont typeface="Arial" panose="020B0604020202020204" pitchFamily="34" charset="0"/>
              <a:buChar char="•"/>
            </a:pPr>
            <a:endParaRPr lang="en-US" altLang="en-US" sz="2500" dirty="0"/>
          </a:p>
          <a:p>
            <a:pPr eaLnBrk="1" hangingPunct="1">
              <a:buFont typeface="Arial" panose="020B0604020202020204" pitchFamily="34" charset="0"/>
              <a:buChar char="•"/>
            </a:pPr>
            <a:r>
              <a:rPr lang="en-US" altLang="en-US" sz="2500" dirty="0"/>
              <a:t>Permits transplantation of kidneys and livers from HIV+ donors (D+) into HIV+ recipients (R+) </a:t>
            </a:r>
            <a:r>
              <a:rPr lang="en-US" altLang="en-US" sz="2500" b="1" i="1" dirty="0"/>
              <a:t>under research protocols</a:t>
            </a:r>
          </a:p>
          <a:p>
            <a:pPr eaLnBrk="1" hangingPunct="1">
              <a:buFont typeface="Arial" panose="020B0604020202020204" pitchFamily="34" charset="0"/>
              <a:buChar char="•"/>
            </a:pPr>
            <a:endParaRPr lang="en-US" altLang="en-US" sz="2500" dirty="0"/>
          </a:p>
          <a:p>
            <a:pPr eaLnBrk="1" hangingPunct="1">
              <a:buFont typeface="Arial" panose="020B0604020202020204" pitchFamily="34" charset="0"/>
              <a:buChar char="•"/>
            </a:pPr>
            <a:r>
              <a:rPr lang="en-US" altLang="en-US" sz="2500" dirty="0"/>
              <a:t>On 7 Jun 2020 amended to include other organs</a:t>
            </a:r>
          </a:p>
          <a:p>
            <a:pPr eaLnBrk="1" hangingPunct="1">
              <a:buFont typeface="Arial" panose="020B0604020202020204" pitchFamily="34" charset="0"/>
              <a:buChar char="•"/>
            </a:pPr>
            <a:endParaRPr lang="en-US" altLang="en-US" sz="2500" dirty="0"/>
          </a:p>
          <a:p>
            <a:pPr eaLnBrk="1" hangingPunct="1">
              <a:buFont typeface="Arial" panose="020B0604020202020204" pitchFamily="34" charset="0"/>
              <a:buChar char="•"/>
            </a:pPr>
            <a:r>
              <a:rPr lang="en-US" altLang="en-US" sz="2500" dirty="0"/>
              <a:t>Program initially required to have organ-specific experience with               5 HIV D-/R+ to perform D+/R+</a:t>
            </a:r>
          </a:p>
        </p:txBody>
      </p:sp>
      <p:pic>
        <p:nvPicPr>
          <p:cNvPr id="36869" name="Picture 6" descr="President Barack Obama signs S. 330: HIV Organ Policy Equity Act during a signing ceremony in the Oval Office">
            <a:extLst>
              <a:ext uri="{FF2B5EF4-FFF2-40B4-BE49-F238E27FC236}">
                <a16:creationId xmlns:a16="http://schemas.microsoft.com/office/drawing/2014/main" id="{ACD55DAE-2317-CA4C-DEB8-236DD1655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8327" y="1079500"/>
            <a:ext cx="3350684" cy="223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ED8EF-3A2C-4E08-AEDD-F78054E13E32}"/>
              </a:ext>
            </a:extLst>
          </p:cNvPr>
          <p:cNvSpPr>
            <a:spLocks noGrp="1"/>
          </p:cNvSpPr>
          <p:nvPr>
            <p:ph type="title"/>
          </p:nvPr>
        </p:nvSpPr>
        <p:spPr/>
        <p:txBody>
          <a:bodyPr/>
          <a:lstStyle/>
          <a:p>
            <a:r>
              <a:rPr lang="en-US" dirty="0"/>
              <a:t>Why is HIV D+/R+ different?  What are the concerns?</a:t>
            </a:r>
          </a:p>
        </p:txBody>
      </p:sp>
      <p:sp>
        <p:nvSpPr>
          <p:cNvPr id="3" name="Rectangle 3">
            <a:extLst>
              <a:ext uri="{FF2B5EF4-FFF2-40B4-BE49-F238E27FC236}">
                <a16:creationId xmlns:a16="http://schemas.microsoft.com/office/drawing/2014/main" id="{8C14C55B-8764-4211-A334-CCC7CFC1F567}"/>
              </a:ext>
            </a:extLst>
          </p:cNvPr>
          <p:cNvSpPr txBox="1">
            <a:spLocks noChangeArrowheads="1"/>
          </p:cNvSpPr>
          <p:nvPr/>
        </p:nvSpPr>
        <p:spPr>
          <a:xfrm>
            <a:off x="9528716" y="2191698"/>
            <a:ext cx="2389481" cy="3023481"/>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b="1" i="1" dirty="0"/>
              <a:t>Of note, only rejection has been an issue in actual practice.</a:t>
            </a:r>
          </a:p>
          <a:p>
            <a:pPr lvl="1"/>
            <a:endParaRPr lang="en-US" dirty="0"/>
          </a:p>
          <a:p>
            <a:endParaRPr lang="en-US" altLang="en-US" dirty="0"/>
          </a:p>
        </p:txBody>
      </p:sp>
      <p:graphicFrame>
        <p:nvGraphicFramePr>
          <p:cNvPr id="4" name="Diagram 3">
            <a:extLst>
              <a:ext uri="{FF2B5EF4-FFF2-40B4-BE49-F238E27FC236}">
                <a16:creationId xmlns:a16="http://schemas.microsoft.com/office/drawing/2014/main" id="{AE01429E-2F53-B076-4AC6-584F3A47AFEB}"/>
              </a:ext>
            </a:extLst>
          </p:cNvPr>
          <p:cNvGraphicFramePr/>
          <p:nvPr>
            <p:extLst>
              <p:ext uri="{D42A27DB-BD31-4B8C-83A1-F6EECF244321}">
                <p14:modId xmlns:p14="http://schemas.microsoft.com/office/powerpoint/2010/main" val="350690892"/>
              </p:ext>
            </p:extLst>
          </p:nvPr>
        </p:nvGraphicFramePr>
        <p:xfrm>
          <a:off x="818552" y="846137"/>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973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BD772-9654-4F18-8EC8-F9E5E9200D5A}"/>
              </a:ext>
            </a:extLst>
          </p:cNvPr>
          <p:cNvSpPr>
            <a:spLocks noGrp="1"/>
          </p:cNvSpPr>
          <p:nvPr>
            <p:ph type="title"/>
          </p:nvPr>
        </p:nvSpPr>
        <p:spPr/>
        <p:txBody>
          <a:bodyPr/>
          <a:lstStyle/>
          <a:p>
            <a:r>
              <a:rPr lang="en-US" dirty="0"/>
              <a:t>Many barriers exist to HIV D+/R+ transplant</a:t>
            </a:r>
          </a:p>
        </p:txBody>
      </p:sp>
      <p:pic>
        <p:nvPicPr>
          <p:cNvPr id="4098" name="Picture 2" descr="https://www.annualreviews.org/na101/home/literatum/publisher/ar/journals/content/med/2021/med.2021.72.issue-1/annurev-med-060419-122327/20210111/images/large/me720107.f2.jpeg">
            <a:extLst>
              <a:ext uri="{FF2B5EF4-FFF2-40B4-BE49-F238E27FC236}">
                <a16:creationId xmlns:a16="http://schemas.microsoft.com/office/drawing/2014/main" id="{E4A24111-4992-4005-99B0-8A831DA53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724" y="1139126"/>
            <a:ext cx="9166870" cy="5421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144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60E14-1EC0-4092-89A3-35968947DD8A}"/>
              </a:ext>
            </a:extLst>
          </p:cNvPr>
          <p:cNvSpPr>
            <a:spLocks noGrp="1"/>
          </p:cNvSpPr>
          <p:nvPr>
            <p:ph type="title"/>
          </p:nvPr>
        </p:nvSpPr>
        <p:spPr/>
        <p:txBody>
          <a:bodyPr/>
          <a:lstStyle/>
          <a:p>
            <a:r>
              <a:rPr lang="en-US" dirty="0"/>
              <a:t>Are patients with HIV willing to accept HIV positive organs?</a:t>
            </a:r>
          </a:p>
        </p:txBody>
      </p:sp>
      <p:sp>
        <p:nvSpPr>
          <p:cNvPr id="4" name="Rectangle 3">
            <a:extLst>
              <a:ext uri="{FF2B5EF4-FFF2-40B4-BE49-F238E27FC236}">
                <a16:creationId xmlns:a16="http://schemas.microsoft.com/office/drawing/2014/main" id="{1AEE66DE-4C74-4B91-A120-F9A0A7B47430}"/>
              </a:ext>
            </a:extLst>
          </p:cNvPr>
          <p:cNvSpPr txBox="1">
            <a:spLocks noChangeArrowheads="1"/>
          </p:cNvSpPr>
          <p:nvPr/>
        </p:nvSpPr>
        <p:spPr>
          <a:xfrm>
            <a:off x="609441" y="1308296"/>
            <a:ext cx="11153773"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fire sans"/>
              </a:rPr>
              <a:t>Most pts willing to accept:</a:t>
            </a:r>
          </a:p>
          <a:p>
            <a:pPr lvl="1"/>
            <a:r>
              <a:rPr lang="en-US" sz="2000" dirty="0">
                <a:solidFill>
                  <a:srgbClr val="333333"/>
                </a:solidFill>
                <a:latin typeface="fira sans"/>
              </a:rPr>
              <a:t>HIV+ living donor organs (87%) </a:t>
            </a:r>
          </a:p>
          <a:p>
            <a:pPr lvl="1"/>
            <a:r>
              <a:rPr lang="en-US" sz="2000" dirty="0">
                <a:solidFill>
                  <a:srgbClr val="333333"/>
                </a:solidFill>
                <a:latin typeface="fira sans"/>
              </a:rPr>
              <a:t>HIV+ deceased donor organs (84%)</a:t>
            </a:r>
          </a:p>
          <a:p>
            <a:pPr lvl="1"/>
            <a:r>
              <a:rPr lang="en-US" sz="2000" dirty="0">
                <a:solidFill>
                  <a:srgbClr val="333333"/>
                </a:solidFill>
                <a:latin typeface="fira sans"/>
              </a:rPr>
              <a:t>Increased infectious risk donor organs (70%)</a:t>
            </a:r>
          </a:p>
          <a:p>
            <a:r>
              <a:rPr lang="en-US" sz="2400" dirty="0">
                <a:solidFill>
                  <a:srgbClr val="333333"/>
                </a:solidFill>
                <a:latin typeface="fira sans"/>
              </a:rPr>
              <a:t>Thirty percent of patients expressed concerned about HIV superinfection and transmitted resistance, but even a majority (71%) of these pts would accept an HIV offer</a:t>
            </a:r>
          </a:p>
          <a:p>
            <a:r>
              <a:rPr lang="en-US" sz="2400" dirty="0">
                <a:solidFill>
                  <a:srgbClr val="333333"/>
                </a:solidFill>
                <a:latin typeface="fira sans"/>
              </a:rPr>
              <a:t>Other concerns that led them to decline enrollment:</a:t>
            </a:r>
          </a:p>
          <a:p>
            <a:pPr lvl="1"/>
            <a:r>
              <a:rPr lang="en-US" sz="1600" dirty="0">
                <a:solidFill>
                  <a:srgbClr val="333333"/>
                </a:solidFill>
                <a:latin typeface="fira sans"/>
              </a:rPr>
              <a:t>HIV D+/R+ transplantation was safe (45% vs. 77%, </a:t>
            </a:r>
            <a:r>
              <a:rPr lang="en-US" sz="1600" i="1" dirty="0">
                <a:solidFill>
                  <a:srgbClr val="333333"/>
                </a:solidFill>
                <a:latin typeface="fira sans"/>
              </a:rPr>
              <a:t>P</a:t>
            </a:r>
            <a:r>
              <a:rPr lang="en-US" sz="1600" dirty="0">
                <a:solidFill>
                  <a:srgbClr val="333333"/>
                </a:solidFill>
                <a:latin typeface="fira sans"/>
              </a:rPr>
              <a:t> = 0.02), </a:t>
            </a:r>
          </a:p>
          <a:p>
            <a:pPr lvl="1"/>
            <a:r>
              <a:rPr lang="en-US" sz="1600" dirty="0">
                <a:solidFill>
                  <a:srgbClr val="333333"/>
                </a:solidFill>
                <a:latin typeface="fira sans"/>
              </a:rPr>
              <a:t>HIV D+ organs would work similar to HIV D− organs (55% vs. 77%, </a:t>
            </a:r>
            <a:r>
              <a:rPr lang="en-US" sz="1600" i="1" dirty="0">
                <a:solidFill>
                  <a:srgbClr val="333333"/>
                </a:solidFill>
                <a:latin typeface="fira sans"/>
              </a:rPr>
              <a:t>P</a:t>
            </a:r>
            <a:r>
              <a:rPr lang="en-US" sz="1600" dirty="0">
                <a:solidFill>
                  <a:srgbClr val="333333"/>
                </a:solidFill>
                <a:latin typeface="fira sans"/>
              </a:rPr>
              <a:t> = 0.04)</a:t>
            </a:r>
          </a:p>
          <a:p>
            <a:pPr lvl="1"/>
            <a:r>
              <a:rPr lang="en-US" sz="1600" dirty="0">
                <a:solidFill>
                  <a:srgbClr val="333333"/>
                </a:solidFill>
                <a:latin typeface="fira sans"/>
              </a:rPr>
              <a:t>Would receive an infection other than HIV from an HIV D+ organ (64% vs. 13%, </a:t>
            </a:r>
            <a:r>
              <a:rPr lang="en-US" sz="1600" i="1" dirty="0">
                <a:solidFill>
                  <a:srgbClr val="333333"/>
                </a:solidFill>
                <a:latin typeface="fira sans"/>
              </a:rPr>
              <a:t>P</a:t>
            </a:r>
            <a:r>
              <a:rPr lang="en-US" sz="1600" dirty="0">
                <a:solidFill>
                  <a:srgbClr val="333333"/>
                </a:solidFill>
                <a:latin typeface="fira sans"/>
              </a:rPr>
              <a:t> &lt; 0.01).</a:t>
            </a:r>
          </a:p>
          <a:p>
            <a:pPr marL="0" indent="0">
              <a:buNone/>
            </a:pPr>
            <a:endParaRPr lang="en-US" altLang="en-US" sz="2000" dirty="0"/>
          </a:p>
        </p:txBody>
      </p:sp>
      <p:sp>
        <p:nvSpPr>
          <p:cNvPr id="7" name="Rectangle 6">
            <a:extLst>
              <a:ext uri="{FF2B5EF4-FFF2-40B4-BE49-F238E27FC236}">
                <a16:creationId xmlns:a16="http://schemas.microsoft.com/office/drawing/2014/main" id="{F16499C0-319C-4E46-AF9A-319DF953C734}"/>
              </a:ext>
            </a:extLst>
          </p:cNvPr>
          <p:cNvSpPr/>
          <p:nvPr/>
        </p:nvSpPr>
        <p:spPr>
          <a:xfrm>
            <a:off x="1890899" y="6170644"/>
            <a:ext cx="5586337" cy="373692"/>
          </a:xfrm>
          <a:prstGeom prst="rect">
            <a:avLst/>
          </a:prstGeom>
        </p:spPr>
        <p:txBody>
          <a:bodyPr wrap="none">
            <a:spAutoFit/>
          </a:bodyPr>
          <a:lstStyle/>
          <a:p>
            <a:pPr>
              <a:lnSpc>
                <a:spcPct val="107000"/>
              </a:lnSpc>
            </a:pPr>
            <a:r>
              <a:rPr lang="en-US" i="1" dirty="0">
                <a:solidFill>
                  <a:srgbClr val="5B616B"/>
                </a:solidFill>
                <a:latin typeface="Segoe UI" panose="020B0502040204020203" pitchFamily="34" charset="0"/>
                <a:ea typeface="Times New Roman" panose="02020603050405020304" pitchFamily="18" charset="0"/>
                <a:cs typeface="Times New Roman" panose="02020603050405020304" pitchFamily="18" charset="0"/>
              </a:rPr>
              <a:t>J </a:t>
            </a:r>
            <a:r>
              <a:rPr lang="en-US" i="1" dirty="0" err="1">
                <a:solidFill>
                  <a:srgbClr val="5B616B"/>
                </a:solidFill>
                <a:latin typeface="Segoe UI" panose="020B0502040204020203" pitchFamily="34" charset="0"/>
                <a:ea typeface="Times New Roman" panose="02020603050405020304" pitchFamily="18" charset="0"/>
                <a:cs typeface="Times New Roman" panose="02020603050405020304" pitchFamily="18" charset="0"/>
              </a:rPr>
              <a:t>Acquir</a:t>
            </a:r>
            <a:r>
              <a:rPr lang="en-US" i="1" dirty="0">
                <a:solidFill>
                  <a:srgbClr val="5B616B"/>
                </a:solidFill>
                <a:latin typeface="Segoe UI" panose="020B0502040204020203" pitchFamily="34" charset="0"/>
                <a:ea typeface="Times New Roman" panose="02020603050405020304" pitchFamily="18" charset="0"/>
                <a:cs typeface="Times New Roman" panose="02020603050405020304" pitchFamily="18" charset="0"/>
              </a:rPr>
              <a:t> Immune </a:t>
            </a:r>
            <a:r>
              <a:rPr lang="en-US" i="1" dirty="0" err="1">
                <a:solidFill>
                  <a:srgbClr val="5B616B"/>
                </a:solidFill>
                <a:latin typeface="Segoe UI" panose="020B0502040204020203" pitchFamily="34" charset="0"/>
                <a:ea typeface="Times New Roman" panose="02020603050405020304" pitchFamily="18" charset="0"/>
                <a:cs typeface="Times New Roman" panose="02020603050405020304" pitchFamily="18" charset="0"/>
              </a:rPr>
              <a:t>Defic</a:t>
            </a:r>
            <a:r>
              <a:rPr lang="en-US" i="1" dirty="0">
                <a:solidFill>
                  <a:srgbClr val="5B616B"/>
                </a:solidFill>
                <a:latin typeface="Segoe UI" panose="020B0502040204020203" pitchFamily="34" charset="0"/>
                <a:ea typeface="Times New Roman" panose="02020603050405020304" pitchFamily="18" charset="0"/>
                <a:cs typeface="Times New Roman" panose="02020603050405020304" pitchFamily="18" charset="0"/>
              </a:rPr>
              <a:t> </a:t>
            </a:r>
            <a:r>
              <a:rPr lang="en-US" i="1" dirty="0" err="1">
                <a:solidFill>
                  <a:srgbClr val="5B616B"/>
                </a:solidFill>
                <a:latin typeface="Segoe UI" panose="020B0502040204020203" pitchFamily="34" charset="0"/>
                <a:ea typeface="Times New Roman" panose="02020603050405020304" pitchFamily="18" charset="0"/>
                <a:cs typeface="Times New Roman" panose="02020603050405020304" pitchFamily="18" charset="0"/>
              </a:rPr>
              <a:t>Syndr</a:t>
            </a:r>
            <a:r>
              <a:rPr lang="en-US" dirty="0">
                <a:solidFill>
                  <a:srgbClr val="0071BC"/>
                </a:solidFill>
                <a:latin typeface="Segoe UI" panose="020B0502040204020203" pitchFamily="34" charset="0"/>
                <a:ea typeface="Times New Roman" panose="02020603050405020304" pitchFamily="18" charset="0"/>
                <a:cs typeface="Times New Roman" panose="02020603050405020304" pitchFamily="18" charset="0"/>
              </a:rPr>
              <a:t>. </a:t>
            </a:r>
            <a:r>
              <a:rPr lang="en-US" dirty="0">
                <a:solidFill>
                  <a:srgbClr val="5B616B"/>
                </a:solidFill>
                <a:latin typeface="Segoe UI" panose="020B0502040204020203" pitchFamily="34" charset="0"/>
                <a:ea typeface="Times New Roman" panose="02020603050405020304" pitchFamily="18" charset="0"/>
                <a:cs typeface="Times New Roman" panose="02020603050405020304" pitchFamily="18" charset="0"/>
              </a:rPr>
              <a:t>2020 Sep 1;85(1):88-92.</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90B8661E-9317-2C52-8F1F-F8A336250C3D}"/>
              </a:ext>
            </a:extLst>
          </p:cNvPr>
          <p:cNvPicPr>
            <a:picLocks noChangeAspect="1"/>
          </p:cNvPicPr>
          <p:nvPr/>
        </p:nvPicPr>
        <p:blipFill>
          <a:blip r:embed="rId2"/>
          <a:srcRect l="22757" t="5946" r="22507" b="4757"/>
          <a:stretch>
            <a:fillRect/>
          </a:stretch>
        </p:blipFill>
        <p:spPr>
          <a:xfrm>
            <a:off x="862445" y="5783264"/>
            <a:ext cx="699808" cy="685800"/>
          </a:xfrm>
          <a:prstGeom prst="rect">
            <a:avLst/>
          </a:prstGeom>
        </p:spPr>
      </p:pic>
    </p:spTree>
    <p:extLst>
      <p:ext uri="{BB962C8B-B14F-4D97-AF65-F5344CB8AC3E}">
        <p14:creationId xmlns:p14="http://schemas.microsoft.com/office/powerpoint/2010/main" val="24940754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8EB3-B0E2-4EA4-86A7-F9B7DD42359A}"/>
              </a:ext>
            </a:extLst>
          </p:cNvPr>
          <p:cNvSpPr>
            <a:spLocks noGrp="1"/>
          </p:cNvSpPr>
          <p:nvPr>
            <p:ph type="title"/>
          </p:nvPr>
        </p:nvSpPr>
        <p:spPr/>
        <p:txBody>
          <a:bodyPr>
            <a:normAutofit fontScale="90000"/>
          </a:bodyPr>
          <a:lstStyle/>
          <a:p>
            <a:r>
              <a:rPr lang="en-US" dirty="0"/>
              <a:t>So, as a practical matter, what needs to happen for an HIV-positive donor?</a:t>
            </a:r>
          </a:p>
        </p:txBody>
      </p:sp>
      <p:sp>
        <p:nvSpPr>
          <p:cNvPr id="3" name="Rectangle 3">
            <a:extLst>
              <a:ext uri="{FF2B5EF4-FFF2-40B4-BE49-F238E27FC236}">
                <a16:creationId xmlns:a16="http://schemas.microsoft.com/office/drawing/2014/main" id="{C67801EC-99D9-4E7A-8075-F915FF409C89}"/>
              </a:ext>
            </a:extLst>
          </p:cNvPr>
          <p:cNvSpPr txBox="1">
            <a:spLocks noChangeArrowheads="1"/>
          </p:cNvSpPr>
          <p:nvPr/>
        </p:nvSpPr>
        <p:spPr>
          <a:xfrm>
            <a:off x="610871" y="1308848"/>
            <a:ext cx="7432243" cy="481661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1999" dirty="0"/>
              <a:t>Organ offer received</a:t>
            </a:r>
          </a:p>
          <a:p>
            <a:r>
              <a:rPr lang="en-US" sz="1999" dirty="0"/>
              <a:t>ID contacted EARLY IN THE PROCESS</a:t>
            </a:r>
          </a:p>
          <a:p>
            <a:r>
              <a:rPr lang="en-US" sz="1999" dirty="0"/>
              <a:t>ID to review emails from Hopkins </a:t>
            </a:r>
            <a:r>
              <a:rPr lang="en-US" sz="1999" dirty="0" err="1"/>
              <a:t>listserve</a:t>
            </a:r>
            <a:r>
              <a:rPr lang="en-US" sz="1999" dirty="0"/>
              <a:t> and </a:t>
            </a:r>
            <a:r>
              <a:rPr lang="en-US" sz="1999" dirty="0" err="1"/>
              <a:t>DonorNet</a:t>
            </a:r>
            <a:endParaRPr lang="en-US" sz="1999" dirty="0"/>
          </a:p>
          <a:p>
            <a:r>
              <a:rPr lang="en-US" sz="1999" dirty="0"/>
              <a:t>ID to reach out to Hopkins (either via email or cell phone) </a:t>
            </a:r>
          </a:p>
          <a:p>
            <a:pPr lvl="1"/>
            <a:r>
              <a:rPr lang="en-US" sz="1999" dirty="0"/>
              <a:t>OPO is supposed to reach out to Hopkins, but frequently this does not happen</a:t>
            </a:r>
          </a:p>
          <a:p>
            <a:r>
              <a:rPr lang="en-US" sz="1999" dirty="0"/>
              <a:t>Hopkins dedicated HOPE act coordinator can obtain pharmacy records and clinic notes (note, this typically has to happen during waking hours)</a:t>
            </a:r>
          </a:p>
          <a:p>
            <a:r>
              <a:rPr lang="en-US" sz="1999" dirty="0"/>
              <a:t>Detailed review of all medical records and multidisciplinary discussion leading to decision to accept or reject</a:t>
            </a:r>
            <a:endParaRPr lang="en-US" altLang="en-US" sz="1999" dirty="0"/>
          </a:p>
        </p:txBody>
      </p:sp>
      <p:pic>
        <p:nvPicPr>
          <p:cNvPr id="12290" name="Picture 2" descr="Phone-a-Friend | Who Wants To Be A Millionaire Wiki | Fandom">
            <a:extLst>
              <a:ext uri="{FF2B5EF4-FFF2-40B4-BE49-F238E27FC236}">
                <a16:creationId xmlns:a16="http://schemas.microsoft.com/office/drawing/2014/main" id="{8B219737-7480-4521-95D5-B0B37A49D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2065" y="1860367"/>
            <a:ext cx="3266224" cy="2532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4926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A91A-9AEE-43D6-843F-D4361AC6807D}"/>
              </a:ext>
            </a:extLst>
          </p:cNvPr>
          <p:cNvSpPr>
            <a:spLocks noGrp="1"/>
          </p:cNvSpPr>
          <p:nvPr>
            <p:ph type="title"/>
          </p:nvPr>
        </p:nvSpPr>
        <p:spPr/>
        <p:txBody>
          <a:bodyPr/>
          <a:lstStyle/>
          <a:p>
            <a:r>
              <a:rPr lang="en-US" dirty="0"/>
              <a:t>What does ID do when we get called about a potential HIV-seropositive donor?</a:t>
            </a:r>
          </a:p>
        </p:txBody>
      </p:sp>
      <p:graphicFrame>
        <p:nvGraphicFramePr>
          <p:cNvPr id="4" name="Diagram 3">
            <a:extLst>
              <a:ext uri="{FF2B5EF4-FFF2-40B4-BE49-F238E27FC236}">
                <a16:creationId xmlns:a16="http://schemas.microsoft.com/office/drawing/2014/main" id="{7AD42284-19EC-250A-0951-BD0A2C0B8219}"/>
              </a:ext>
            </a:extLst>
          </p:cNvPr>
          <p:cNvGraphicFramePr/>
          <p:nvPr/>
        </p:nvGraphicFramePr>
        <p:xfrm>
          <a:off x="1058249" y="1261637"/>
          <a:ext cx="7337606" cy="4891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6986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17923-9248-4C4A-8568-EC7747D992EB}"/>
              </a:ext>
            </a:extLst>
          </p:cNvPr>
          <p:cNvSpPr>
            <a:spLocks noGrp="1"/>
          </p:cNvSpPr>
          <p:nvPr>
            <p:ph type="title"/>
          </p:nvPr>
        </p:nvSpPr>
        <p:spPr/>
        <p:txBody>
          <a:bodyPr/>
          <a:lstStyle/>
          <a:p>
            <a:r>
              <a:rPr lang="en-US" dirty="0"/>
              <a:t>False positive HIV tests</a:t>
            </a:r>
          </a:p>
        </p:txBody>
      </p:sp>
      <p:pic>
        <p:nvPicPr>
          <p:cNvPr id="3" name="Picture 2">
            <a:extLst>
              <a:ext uri="{FF2B5EF4-FFF2-40B4-BE49-F238E27FC236}">
                <a16:creationId xmlns:a16="http://schemas.microsoft.com/office/drawing/2014/main" id="{405B11E2-F5E6-4A88-9FBD-BFEE541BFFC1}"/>
              </a:ext>
            </a:extLst>
          </p:cNvPr>
          <p:cNvPicPr>
            <a:picLocks noChangeAspect="1"/>
          </p:cNvPicPr>
          <p:nvPr/>
        </p:nvPicPr>
        <p:blipFill rotWithShape="1">
          <a:blip r:embed="rId2"/>
          <a:srcRect l="36691" t="35029" r="33719" b="22825"/>
          <a:stretch/>
        </p:blipFill>
        <p:spPr>
          <a:xfrm>
            <a:off x="759416" y="1224364"/>
            <a:ext cx="5475327" cy="4874219"/>
          </a:xfrm>
          <a:prstGeom prst="rect">
            <a:avLst/>
          </a:prstGeom>
        </p:spPr>
      </p:pic>
      <p:sp>
        <p:nvSpPr>
          <p:cNvPr id="4" name="Rectangle 3">
            <a:extLst>
              <a:ext uri="{FF2B5EF4-FFF2-40B4-BE49-F238E27FC236}">
                <a16:creationId xmlns:a16="http://schemas.microsoft.com/office/drawing/2014/main" id="{D274D51C-BCD6-46CA-9407-109F01DCC5B2}"/>
              </a:ext>
            </a:extLst>
          </p:cNvPr>
          <p:cNvSpPr txBox="1">
            <a:spLocks noChangeArrowheads="1"/>
          </p:cNvSpPr>
          <p:nvPr/>
        </p:nvSpPr>
        <p:spPr>
          <a:xfrm>
            <a:off x="6400800" y="1308296"/>
            <a:ext cx="5178582"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800" dirty="0"/>
              <a:t>Typically, organs from potential donors with suspected false positive HIV testing were discarded, but the HOPE act means that these organs can now be used.</a:t>
            </a:r>
          </a:p>
          <a:p>
            <a:pPr marL="0" indent="0">
              <a:buNone/>
            </a:pPr>
            <a:endParaRPr lang="en-US" sz="2800" dirty="0"/>
          </a:p>
          <a:p>
            <a:pPr marL="0" indent="0">
              <a:buNone/>
            </a:pPr>
            <a:r>
              <a:rPr lang="en-US" sz="2800" dirty="0"/>
              <a:t>These donors have reflected ~1/3 of organs transplanted under the HOPE Act.</a:t>
            </a:r>
          </a:p>
        </p:txBody>
      </p:sp>
      <p:sp>
        <p:nvSpPr>
          <p:cNvPr id="6" name="Rectangle 5">
            <a:extLst>
              <a:ext uri="{FF2B5EF4-FFF2-40B4-BE49-F238E27FC236}">
                <a16:creationId xmlns:a16="http://schemas.microsoft.com/office/drawing/2014/main" id="{9DE1D3E5-7613-43BF-B513-673BAD89B76F}"/>
              </a:ext>
            </a:extLst>
          </p:cNvPr>
          <p:cNvSpPr/>
          <p:nvPr/>
        </p:nvSpPr>
        <p:spPr>
          <a:xfrm>
            <a:off x="3079745" y="6242695"/>
            <a:ext cx="4697889" cy="373692"/>
          </a:xfrm>
          <a:prstGeom prst="rect">
            <a:avLst/>
          </a:prstGeom>
        </p:spPr>
        <p:txBody>
          <a:bodyPr wrap="none">
            <a:spAutoFit/>
          </a:bodyPr>
          <a:lstStyle/>
          <a:p>
            <a:pPr>
              <a:lnSpc>
                <a:spcPct val="107000"/>
              </a:lnSpc>
            </a:pPr>
            <a:r>
              <a:rPr lang="en-US" i="1" dirty="0">
                <a:solidFill>
                  <a:srgbClr val="5B616B"/>
                </a:solidFill>
                <a:latin typeface="Segoe UI" panose="020B0502040204020203" pitchFamily="34" charset="0"/>
                <a:ea typeface="Times New Roman" panose="02020603050405020304" pitchFamily="18" charset="0"/>
                <a:cs typeface="Times New Roman" panose="02020603050405020304" pitchFamily="18" charset="0"/>
              </a:rPr>
              <a:t>Am J Transplant</a:t>
            </a:r>
            <a:r>
              <a:rPr lang="en-US" dirty="0">
                <a:solidFill>
                  <a:srgbClr val="0071BC"/>
                </a:solidFill>
                <a:latin typeface="Segoe UI" panose="020B0502040204020203" pitchFamily="34" charset="0"/>
                <a:ea typeface="Times New Roman" panose="02020603050405020304" pitchFamily="18" charset="0"/>
                <a:cs typeface="Times New Roman" panose="02020603050405020304" pitchFamily="18" charset="0"/>
              </a:rPr>
              <a:t>. </a:t>
            </a:r>
            <a:r>
              <a:rPr lang="en-US" dirty="0">
                <a:solidFill>
                  <a:srgbClr val="5B616B"/>
                </a:solidFill>
                <a:latin typeface="Segoe UI" panose="020B0502040204020203" pitchFamily="34" charset="0"/>
                <a:ea typeface="Times New Roman" panose="02020603050405020304" pitchFamily="18" charset="0"/>
                <a:cs typeface="Times New Roman" panose="02020603050405020304" pitchFamily="18" charset="0"/>
              </a:rPr>
              <a:t>2018 Oct;18(10):2579-2586.</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5A4B9586-ACCE-3D89-4B6A-059F059C3538}"/>
              </a:ext>
            </a:extLst>
          </p:cNvPr>
          <p:cNvPicPr>
            <a:picLocks noChangeAspect="1"/>
          </p:cNvPicPr>
          <p:nvPr/>
        </p:nvPicPr>
        <p:blipFill>
          <a:blip r:embed="rId3"/>
          <a:srcRect l="23265" t="6852" r="22761" b="5144"/>
          <a:stretch>
            <a:fillRect/>
          </a:stretch>
        </p:blipFill>
        <p:spPr>
          <a:xfrm>
            <a:off x="1215736" y="5879771"/>
            <a:ext cx="945573" cy="926132"/>
          </a:xfrm>
          <a:prstGeom prst="rect">
            <a:avLst/>
          </a:prstGeom>
        </p:spPr>
      </p:pic>
    </p:spTree>
    <p:extLst>
      <p:ext uri="{BB962C8B-B14F-4D97-AF65-F5344CB8AC3E}">
        <p14:creationId xmlns:p14="http://schemas.microsoft.com/office/powerpoint/2010/main" val="16750626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552B950-0565-D5B1-D37A-C29A5A684351}"/>
              </a:ext>
            </a:extLst>
          </p:cNvPr>
          <p:cNvSpPr>
            <a:spLocks noGrp="1"/>
          </p:cNvSpPr>
          <p:nvPr>
            <p:ph type="title"/>
          </p:nvPr>
        </p:nvSpPr>
        <p:spPr/>
        <p:txBody>
          <a:bodyPr/>
          <a:lstStyle/>
          <a:p>
            <a:r>
              <a:rPr lang="en-US" dirty="0"/>
              <a:t>Can we take donors without knowing their full history?</a:t>
            </a:r>
          </a:p>
        </p:txBody>
      </p:sp>
      <p:pic>
        <p:nvPicPr>
          <p:cNvPr id="3" name="Picture 2">
            <a:extLst>
              <a:ext uri="{FF2B5EF4-FFF2-40B4-BE49-F238E27FC236}">
                <a16:creationId xmlns:a16="http://schemas.microsoft.com/office/drawing/2014/main" id="{DCA9FDC4-D2F0-40AC-BFC6-C967CB308F3A}"/>
              </a:ext>
            </a:extLst>
          </p:cNvPr>
          <p:cNvPicPr>
            <a:picLocks noChangeAspect="1"/>
          </p:cNvPicPr>
          <p:nvPr/>
        </p:nvPicPr>
        <p:blipFill>
          <a:blip r:embed="rId2"/>
          <a:stretch>
            <a:fillRect/>
          </a:stretch>
        </p:blipFill>
        <p:spPr>
          <a:xfrm>
            <a:off x="1024271" y="1077584"/>
            <a:ext cx="3412647" cy="4248362"/>
          </a:xfrm>
          <a:prstGeom prst="rect">
            <a:avLst/>
          </a:prstGeom>
        </p:spPr>
      </p:pic>
      <p:sp>
        <p:nvSpPr>
          <p:cNvPr id="4" name="Rectangle 3">
            <a:extLst>
              <a:ext uri="{FF2B5EF4-FFF2-40B4-BE49-F238E27FC236}">
                <a16:creationId xmlns:a16="http://schemas.microsoft.com/office/drawing/2014/main" id="{2DEAB352-E735-46A1-BDE3-65A615419E74}"/>
              </a:ext>
            </a:extLst>
          </p:cNvPr>
          <p:cNvSpPr txBox="1">
            <a:spLocks noChangeArrowheads="1"/>
          </p:cNvSpPr>
          <p:nvPr/>
        </p:nvSpPr>
        <p:spPr>
          <a:xfrm>
            <a:off x="5378099" y="1308848"/>
            <a:ext cx="6199856" cy="481661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dirty="0"/>
              <a:t>Donors with HIV are frequently undiagnosed and not on medications</a:t>
            </a:r>
          </a:p>
          <a:p>
            <a:pPr marL="0" indent="0">
              <a:buNone/>
            </a:pPr>
            <a:endParaRPr lang="en-US" sz="3000" dirty="0"/>
          </a:p>
          <a:p>
            <a:pPr marL="0" indent="0">
              <a:buNone/>
            </a:pPr>
            <a:r>
              <a:rPr lang="en-US" sz="3000" dirty="0"/>
              <a:t>This is fine!  Outcomes </a:t>
            </a:r>
            <a:r>
              <a:rPr lang="en-US" sz="3000" b="1" i="1" dirty="0"/>
              <a:t>when the donors are carefully evaluated </a:t>
            </a:r>
            <a:r>
              <a:rPr lang="en-US" sz="3000" dirty="0"/>
              <a:t>have been acceptable with no transmissions of any infection or resistant virus</a:t>
            </a:r>
          </a:p>
          <a:p>
            <a:endParaRPr lang="en-US" altLang="en-US" sz="3000" dirty="0"/>
          </a:p>
        </p:txBody>
      </p:sp>
      <p:sp>
        <p:nvSpPr>
          <p:cNvPr id="6" name="Rectangle 5">
            <a:extLst>
              <a:ext uri="{FF2B5EF4-FFF2-40B4-BE49-F238E27FC236}">
                <a16:creationId xmlns:a16="http://schemas.microsoft.com/office/drawing/2014/main" id="{86233189-2182-476D-95B3-01C61A3EB322}"/>
              </a:ext>
            </a:extLst>
          </p:cNvPr>
          <p:cNvSpPr/>
          <p:nvPr/>
        </p:nvSpPr>
        <p:spPr>
          <a:xfrm>
            <a:off x="1704109" y="6086171"/>
            <a:ext cx="4996570" cy="369204"/>
          </a:xfrm>
          <a:prstGeom prst="rect">
            <a:avLst/>
          </a:prstGeom>
        </p:spPr>
        <p:txBody>
          <a:bodyPr wrap="square">
            <a:spAutoFit/>
          </a:bodyPr>
          <a:lstStyle/>
          <a:p>
            <a:r>
              <a:rPr lang="en-US" sz="1799" i="1" dirty="0"/>
              <a:t>Am J Transplant</a:t>
            </a:r>
            <a:r>
              <a:rPr lang="en-US" sz="1799" dirty="0"/>
              <a:t>. 2021 May;21(5):1754-1764. </a:t>
            </a:r>
          </a:p>
        </p:txBody>
      </p:sp>
      <p:pic>
        <p:nvPicPr>
          <p:cNvPr id="7" name="Picture 6">
            <a:extLst>
              <a:ext uri="{FF2B5EF4-FFF2-40B4-BE49-F238E27FC236}">
                <a16:creationId xmlns:a16="http://schemas.microsoft.com/office/drawing/2014/main" id="{7351DDE8-3D62-5027-083E-D4C1EF3F261E}"/>
              </a:ext>
            </a:extLst>
          </p:cNvPr>
          <p:cNvPicPr>
            <a:picLocks noChangeAspect="1"/>
          </p:cNvPicPr>
          <p:nvPr/>
        </p:nvPicPr>
        <p:blipFill>
          <a:blip r:embed="rId3"/>
          <a:srcRect l="23392" t="6863" r="24225" b="6863"/>
          <a:stretch>
            <a:fillRect/>
          </a:stretch>
        </p:blipFill>
        <p:spPr>
          <a:xfrm>
            <a:off x="499530" y="5417060"/>
            <a:ext cx="1049482" cy="1038315"/>
          </a:xfrm>
          <a:prstGeom prst="rect">
            <a:avLst/>
          </a:prstGeom>
        </p:spPr>
      </p:pic>
    </p:spTree>
    <p:extLst>
      <p:ext uri="{BB962C8B-B14F-4D97-AF65-F5344CB8AC3E}">
        <p14:creationId xmlns:p14="http://schemas.microsoft.com/office/powerpoint/2010/main" val="2203296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FC2E7A-3DB5-5E45-ECA9-20DBBCA316A7}"/>
              </a:ext>
            </a:extLst>
          </p:cNvPr>
          <p:cNvSpPr>
            <a:spLocks noGrp="1"/>
          </p:cNvSpPr>
          <p:nvPr>
            <p:ph type="title"/>
          </p:nvPr>
        </p:nvSpPr>
        <p:spPr>
          <a:xfrm>
            <a:off x="609441" y="615305"/>
            <a:ext cx="10969943" cy="461665"/>
          </a:xfrm>
        </p:spPr>
        <p:txBody>
          <a:bodyPr/>
          <a:lstStyle/>
          <a:p>
            <a:r>
              <a:rPr lang="en-US" dirty="0"/>
              <a:t>Nuts and bolts of the HOPE evaluation process</a:t>
            </a:r>
          </a:p>
        </p:txBody>
      </p:sp>
      <p:sp>
        <p:nvSpPr>
          <p:cNvPr id="5" name="Rectangle 3">
            <a:extLst>
              <a:ext uri="{FF2B5EF4-FFF2-40B4-BE49-F238E27FC236}">
                <a16:creationId xmlns:a16="http://schemas.microsoft.com/office/drawing/2014/main" id="{89E9CA0B-D25D-B3A2-9F89-594044F2285E}"/>
              </a:ext>
            </a:extLst>
          </p:cNvPr>
          <p:cNvSpPr txBox="1">
            <a:spLocks noChangeArrowheads="1"/>
          </p:cNvSpPr>
          <p:nvPr/>
        </p:nvSpPr>
        <p:spPr>
          <a:xfrm>
            <a:off x="610871" y="1308848"/>
            <a:ext cx="10746393" cy="481661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r>
              <a:rPr lang="en-US" sz="2400" dirty="0"/>
              <a:t>No published guidelines as to what is or is not an acceptable donor.</a:t>
            </a:r>
          </a:p>
          <a:p>
            <a:pPr marL="457200" lvl="1" indent="0">
              <a:buNone/>
            </a:pPr>
            <a:endParaRPr lang="en-US" sz="2400" dirty="0"/>
          </a:p>
          <a:p>
            <a:pPr lvl="1"/>
            <a:r>
              <a:rPr lang="en-US" sz="2400" dirty="0"/>
              <a:t>Much of this area is a completely evidence-free zone, so we frequently find ourselves hitting the “phone a friend” button</a:t>
            </a:r>
          </a:p>
          <a:p>
            <a:pPr lvl="2"/>
            <a:r>
              <a:rPr lang="en-US" sz="2000" dirty="0"/>
              <a:t>Internal group chat</a:t>
            </a:r>
          </a:p>
          <a:p>
            <a:pPr lvl="2"/>
            <a:r>
              <a:rPr lang="en-US" sz="2000" dirty="0"/>
              <a:t>Email with HOPE leadership</a:t>
            </a:r>
          </a:p>
          <a:p>
            <a:pPr lvl="1"/>
            <a:endParaRPr lang="en-US" sz="2400" dirty="0"/>
          </a:p>
          <a:p>
            <a:pPr lvl="1"/>
            <a:r>
              <a:rPr lang="en-US" sz="2400" dirty="0"/>
              <a:t>Substantial center to center variation in acceptance criteria and in process</a:t>
            </a:r>
          </a:p>
        </p:txBody>
      </p:sp>
    </p:spTree>
    <p:extLst>
      <p:ext uri="{BB962C8B-B14F-4D97-AF65-F5344CB8AC3E}">
        <p14:creationId xmlns:p14="http://schemas.microsoft.com/office/powerpoint/2010/main" val="27976285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F51B0-8F9D-D140-7B7A-BC66CD4F7C3C}"/>
              </a:ext>
            </a:extLst>
          </p:cNvPr>
          <p:cNvSpPr>
            <a:spLocks noGrp="1"/>
          </p:cNvSpPr>
          <p:nvPr>
            <p:ph type="title"/>
          </p:nvPr>
        </p:nvSpPr>
        <p:spPr/>
        <p:txBody>
          <a:bodyPr/>
          <a:lstStyle/>
          <a:p>
            <a:r>
              <a:rPr lang="en-US" dirty="0"/>
              <a:t>Nuts and bolts of the HOPE evaluation process</a:t>
            </a:r>
          </a:p>
        </p:txBody>
      </p:sp>
      <p:graphicFrame>
        <p:nvGraphicFramePr>
          <p:cNvPr id="3" name="Table 2">
            <a:extLst>
              <a:ext uri="{FF2B5EF4-FFF2-40B4-BE49-F238E27FC236}">
                <a16:creationId xmlns:a16="http://schemas.microsoft.com/office/drawing/2014/main" id="{F88D3F69-E20F-2F21-F8C9-409F72D0284C}"/>
              </a:ext>
            </a:extLst>
          </p:cNvPr>
          <p:cNvGraphicFramePr>
            <a:graphicFrameLocks noGrp="1"/>
          </p:cNvGraphicFramePr>
          <p:nvPr>
            <p:extLst>
              <p:ext uri="{D42A27DB-BD31-4B8C-83A1-F6EECF244321}">
                <p14:modId xmlns:p14="http://schemas.microsoft.com/office/powerpoint/2010/main" val="2194582165"/>
              </p:ext>
            </p:extLst>
          </p:nvPr>
        </p:nvGraphicFramePr>
        <p:xfrm>
          <a:off x="609441" y="1380865"/>
          <a:ext cx="10512425" cy="3419794"/>
        </p:xfrm>
        <a:graphic>
          <a:graphicData uri="http://schemas.openxmlformats.org/drawingml/2006/table">
            <a:tbl>
              <a:tblPr firstRow="1" bandRow="1">
                <a:tableStyleId>{5C22544A-7EE6-4342-B048-85BDC9FD1C3A}</a:tableStyleId>
              </a:tblPr>
              <a:tblGrid>
                <a:gridCol w="3687759">
                  <a:extLst>
                    <a:ext uri="{9D8B030D-6E8A-4147-A177-3AD203B41FA5}">
                      <a16:colId xmlns:a16="http://schemas.microsoft.com/office/drawing/2014/main" val="1991542367"/>
                    </a:ext>
                  </a:extLst>
                </a:gridCol>
                <a:gridCol w="6824666">
                  <a:extLst>
                    <a:ext uri="{9D8B030D-6E8A-4147-A177-3AD203B41FA5}">
                      <a16:colId xmlns:a16="http://schemas.microsoft.com/office/drawing/2014/main" val="2355702033"/>
                    </a:ext>
                  </a:extLst>
                </a:gridCol>
              </a:tblGrid>
              <a:tr h="370840">
                <a:tc>
                  <a:txBody>
                    <a:bodyPr/>
                    <a:lstStyle/>
                    <a:p>
                      <a:pPr marL="0" marR="0">
                        <a:lnSpc>
                          <a:spcPct val="107000"/>
                        </a:lnSpc>
                        <a:spcAft>
                          <a:spcPts val="800"/>
                        </a:spcAft>
                        <a:buNone/>
                      </a:pPr>
                      <a:r>
                        <a:rPr lang="en-US" sz="1100" kern="100">
                          <a:effectLst/>
                        </a:rPr>
                        <a:t>Barrier</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Aft>
                          <a:spcPts val="800"/>
                        </a:spcAft>
                        <a:buNone/>
                      </a:pPr>
                      <a:r>
                        <a:rPr lang="en-US" sz="1100" kern="100">
                          <a:effectLst/>
                        </a:rPr>
                        <a:t>Intervention</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33187907"/>
                  </a:ext>
                </a:extLst>
              </a:tr>
              <a:tr h="370840">
                <a:tc>
                  <a:txBody>
                    <a:bodyPr/>
                    <a:lstStyle/>
                    <a:p>
                      <a:pPr marL="0" marR="0">
                        <a:lnSpc>
                          <a:spcPct val="107000"/>
                        </a:lnSpc>
                        <a:spcAft>
                          <a:spcPts val="800"/>
                        </a:spcAft>
                        <a:buNone/>
                      </a:pPr>
                      <a:r>
                        <a:rPr lang="en-US" sz="1100" kern="100">
                          <a:effectLst/>
                        </a:rPr>
                        <a:t>Concerns about resistant HIV in the donor</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Aft>
                          <a:spcPts val="800"/>
                        </a:spcAft>
                        <a:buNone/>
                      </a:pPr>
                      <a:r>
                        <a:rPr lang="en-US" sz="1100" kern="100">
                          <a:effectLst/>
                        </a:rPr>
                        <a:t>Presented data from HOPE trial and nationally about lack of resistance in donors without prior treatment history.</a:t>
                      </a:r>
                    </a:p>
                    <a:p>
                      <a:pPr marL="0" marR="0">
                        <a:lnSpc>
                          <a:spcPct val="107000"/>
                        </a:lnSpc>
                        <a:spcAft>
                          <a:spcPts val="800"/>
                        </a:spcAft>
                        <a:buNone/>
                      </a:pPr>
                      <a:r>
                        <a:rPr lang="en-US" sz="1100" kern="100">
                          <a:effectLst/>
                        </a:rPr>
                        <a:t>Education regarding novel antiretrovirals and their outcomes in patients with drug resistant HIV</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61791593"/>
                  </a:ext>
                </a:extLst>
              </a:tr>
              <a:tr h="370840">
                <a:tc>
                  <a:txBody>
                    <a:bodyPr/>
                    <a:lstStyle/>
                    <a:p>
                      <a:pPr marL="0" marR="0">
                        <a:lnSpc>
                          <a:spcPct val="107000"/>
                        </a:lnSpc>
                        <a:spcAft>
                          <a:spcPts val="800"/>
                        </a:spcAft>
                        <a:buNone/>
                      </a:pPr>
                      <a:r>
                        <a:rPr lang="en-US" sz="1100" kern="100">
                          <a:effectLst/>
                        </a:rPr>
                        <a:t>Lack of HIV-specific expertise among all transplant ID faculty</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Aft>
                          <a:spcPts val="800"/>
                        </a:spcAft>
                        <a:buNone/>
                      </a:pPr>
                      <a:r>
                        <a:rPr lang="en-US" sz="1100" kern="100">
                          <a:effectLst/>
                        </a:rPr>
                        <a:t>All transplant ID faculty joined the HOPE act email list.</a:t>
                      </a:r>
                    </a:p>
                    <a:p>
                      <a:pPr marL="0" marR="0">
                        <a:lnSpc>
                          <a:spcPct val="107000"/>
                        </a:lnSpc>
                        <a:spcAft>
                          <a:spcPts val="800"/>
                        </a:spcAft>
                        <a:buNone/>
                      </a:pPr>
                      <a:r>
                        <a:rPr lang="en-US" sz="1100" kern="100">
                          <a:effectLst/>
                        </a:rPr>
                        <a:t>Designated transplant ID faculty who continued to provide HIV primary care as champions to be contacted with HIV-specific questions for each offer</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10978463"/>
                  </a:ext>
                </a:extLst>
              </a:tr>
              <a:tr h="370840">
                <a:tc>
                  <a:txBody>
                    <a:bodyPr/>
                    <a:lstStyle/>
                    <a:p>
                      <a:pPr marL="0" marR="0">
                        <a:lnSpc>
                          <a:spcPct val="107000"/>
                        </a:lnSpc>
                        <a:spcAft>
                          <a:spcPts val="800"/>
                        </a:spcAft>
                        <a:buNone/>
                      </a:pPr>
                      <a:r>
                        <a:rPr lang="en-US" sz="1100" kern="100">
                          <a:effectLst/>
                        </a:rPr>
                        <a:t>Lack of colleague support for off-hours difficult cases.</a:t>
                      </a:r>
                    </a:p>
                    <a:p>
                      <a:pPr marL="0" marR="0">
                        <a:lnSpc>
                          <a:spcPct val="107000"/>
                        </a:lnSpc>
                        <a:spcAft>
                          <a:spcPts val="800"/>
                        </a:spcAft>
                        <a:buNone/>
                      </a:pPr>
                      <a:r>
                        <a:rPr lang="en-US" sz="1100" kern="100">
                          <a:effectLst/>
                        </a:rPr>
                        <a:t>Fear of being the first to accept an offer in case of a less than positive outcome</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Aft>
                          <a:spcPts val="800"/>
                        </a:spcAft>
                        <a:buNone/>
                      </a:pPr>
                      <a:r>
                        <a:rPr lang="en-US" sz="1100" kern="100">
                          <a:effectLst/>
                        </a:rPr>
                        <a:t>Involvement of senior leadership in the multidisciplinary meetings to ensure that all clinicians felt comfortable with what senior leadership considered an acceptable offer.</a:t>
                      </a:r>
                    </a:p>
                    <a:p>
                      <a:pPr marL="0" marR="0">
                        <a:lnSpc>
                          <a:spcPct val="107000"/>
                        </a:lnSpc>
                        <a:spcAft>
                          <a:spcPts val="800"/>
                        </a:spcAft>
                        <a:buNone/>
                      </a:pPr>
                      <a:r>
                        <a:rPr lang="en-US" sz="1100" kern="100">
                          <a:effectLst/>
                        </a:rPr>
                        <a:t>Practice at the meetings at “getting to yes”</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44968909"/>
                  </a:ext>
                </a:extLst>
              </a:tr>
              <a:tr h="370840">
                <a:tc>
                  <a:txBody>
                    <a:bodyPr/>
                    <a:lstStyle/>
                    <a:p>
                      <a:pPr marL="0" marR="0">
                        <a:lnSpc>
                          <a:spcPct val="107000"/>
                        </a:lnSpc>
                        <a:spcAft>
                          <a:spcPts val="800"/>
                        </a:spcAft>
                        <a:buNone/>
                      </a:pPr>
                      <a:r>
                        <a:rPr lang="en-US" sz="1100" kern="100">
                          <a:effectLst/>
                        </a:rPr>
                        <a:t>Lack of continuity among accepting physician teams (no learning between cases)</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Aft>
                          <a:spcPts val="800"/>
                        </a:spcAft>
                        <a:buNone/>
                      </a:pPr>
                      <a:r>
                        <a:rPr lang="en-US" sz="1100" kern="100">
                          <a:effectLst/>
                        </a:rPr>
                        <a:t>Discussion of every organ offer at the monthly meeting to ensure that all providers could learn from each offer</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575229285"/>
                  </a:ext>
                </a:extLst>
              </a:tr>
              <a:tr h="370840">
                <a:tc>
                  <a:txBody>
                    <a:bodyPr/>
                    <a:lstStyle/>
                    <a:p>
                      <a:pPr marL="0" marR="0">
                        <a:lnSpc>
                          <a:spcPct val="107000"/>
                        </a:lnSpc>
                        <a:spcAft>
                          <a:spcPts val="800"/>
                        </a:spcAft>
                        <a:buNone/>
                      </a:pPr>
                      <a:r>
                        <a:rPr lang="en-US" sz="1100" kern="100">
                          <a:effectLst/>
                        </a:rPr>
                        <a:t>Initial and downstream organ quality concerns, such as rejection risk</a:t>
                      </a:r>
                      <a:endParaRPr lang="en-US" sz="1100" kern="100">
                        <a:effectLst/>
                        <a:latin typeface="Calibri" panose="020F050202020403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Aft>
                          <a:spcPts val="800"/>
                        </a:spcAft>
                        <a:buNone/>
                      </a:pPr>
                      <a:r>
                        <a:rPr lang="en-US" sz="1100" kern="100" dirty="0">
                          <a:effectLst/>
                        </a:rPr>
                        <a:t>A research team member from the lead center of the NIH-funded multicenter HOPE study shared outcomes data with our group </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223953379"/>
                  </a:ext>
                </a:extLst>
              </a:tr>
            </a:tbl>
          </a:graphicData>
        </a:graphic>
      </p:graphicFrame>
      <p:sp>
        <p:nvSpPr>
          <p:cNvPr id="4" name="Rectangle 3">
            <a:extLst>
              <a:ext uri="{FF2B5EF4-FFF2-40B4-BE49-F238E27FC236}">
                <a16:creationId xmlns:a16="http://schemas.microsoft.com/office/drawing/2014/main" id="{81F69B4D-8B8D-EF09-5BFB-859AC8350B3B}"/>
              </a:ext>
            </a:extLst>
          </p:cNvPr>
          <p:cNvSpPr txBox="1">
            <a:spLocks noChangeArrowheads="1"/>
          </p:cNvSpPr>
          <p:nvPr/>
        </p:nvSpPr>
        <p:spPr>
          <a:xfrm>
            <a:off x="610871" y="4894118"/>
            <a:ext cx="10746393" cy="58301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1" indent="0">
              <a:buNone/>
            </a:pPr>
            <a:r>
              <a:rPr lang="en-US" sz="2400" dirty="0"/>
              <a:t>Substantial improvement in HOPE acceptance rates with a standardized approach including monthly case discussions</a:t>
            </a:r>
          </a:p>
        </p:txBody>
      </p:sp>
      <p:sp>
        <p:nvSpPr>
          <p:cNvPr id="6" name="TextBox 5">
            <a:extLst>
              <a:ext uri="{FF2B5EF4-FFF2-40B4-BE49-F238E27FC236}">
                <a16:creationId xmlns:a16="http://schemas.microsoft.com/office/drawing/2014/main" id="{7AE797C8-E6D2-7207-7DAA-458819DB93C9}"/>
              </a:ext>
            </a:extLst>
          </p:cNvPr>
          <p:cNvSpPr txBox="1"/>
          <p:nvPr/>
        </p:nvSpPr>
        <p:spPr>
          <a:xfrm>
            <a:off x="1343025" y="6058029"/>
            <a:ext cx="6094268" cy="369332"/>
          </a:xfrm>
          <a:prstGeom prst="rect">
            <a:avLst/>
          </a:prstGeom>
          <a:noFill/>
        </p:spPr>
        <p:txBody>
          <a:bodyPr wrap="square">
            <a:spAutoFit/>
          </a:bodyPr>
          <a:lstStyle/>
          <a:p>
            <a:r>
              <a:rPr lang="en-US" i="1" dirty="0" err="1"/>
              <a:t>Transpl</a:t>
            </a:r>
            <a:r>
              <a:rPr lang="en-US" i="1" dirty="0"/>
              <a:t> Infect Dis</a:t>
            </a:r>
            <a:r>
              <a:rPr lang="en-US" dirty="0"/>
              <a:t>. 2025 Apr 20:e70039. </a:t>
            </a:r>
          </a:p>
        </p:txBody>
      </p:sp>
      <p:pic>
        <p:nvPicPr>
          <p:cNvPr id="8" name="Picture 7">
            <a:extLst>
              <a:ext uri="{FF2B5EF4-FFF2-40B4-BE49-F238E27FC236}">
                <a16:creationId xmlns:a16="http://schemas.microsoft.com/office/drawing/2014/main" id="{250CB189-A123-0463-8FC1-A31FBDC75E47}"/>
              </a:ext>
            </a:extLst>
          </p:cNvPr>
          <p:cNvPicPr>
            <a:picLocks noChangeAspect="1"/>
          </p:cNvPicPr>
          <p:nvPr/>
        </p:nvPicPr>
        <p:blipFill>
          <a:blip r:embed="rId2"/>
          <a:srcRect l="23646" t="6448" r="23650" b="6448"/>
          <a:stretch>
            <a:fillRect/>
          </a:stretch>
        </p:blipFill>
        <p:spPr>
          <a:xfrm>
            <a:off x="293544" y="5758240"/>
            <a:ext cx="766329" cy="760790"/>
          </a:xfrm>
          <a:prstGeom prst="rect">
            <a:avLst/>
          </a:prstGeom>
        </p:spPr>
      </p:pic>
    </p:spTree>
    <p:extLst>
      <p:ext uri="{BB962C8B-B14F-4D97-AF65-F5344CB8AC3E}">
        <p14:creationId xmlns:p14="http://schemas.microsoft.com/office/powerpoint/2010/main" val="40144809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5CF29-DBDF-51AC-2846-631F9BF0D2D6}"/>
              </a:ext>
            </a:extLst>
          </p:cNvPr>
          <p:cNvSpPr>
            <a:spLocks noGrp="1"/>
          </p:cNvSpPr>
          <p:nvPr>
            <p:ph type="title"/>
          </p:nvPr>
        </p:nvSpPr>
        <p:spPr>
          <a:xfrm>
            <a:off x="609441" y="2967335"/>
            <a:ext cx="10969943" cy="461665"/>
          </a:xfrm>
        </p:spPr>
        <p:txBody>
          <a:bodyPr/>
          <a:lstStyle/>
          <a:p>
            <a:pPr algn="ctr"/>
            <a:r>
              <a:rPr lang="en-US" dirty="0"/>
              <a:t>OVERVIEW OF HIV D-/R+ TRANSPLANT</a:t>
            </a:r>
          </a:p>
        </p:txBody>
      </p:sp>
    </p:spTree>
    <p:extLst>
      <p:ext uri="{BB962C8B-B14F-4D97-AF65-F5344CB8AC3E}">
        <p14:creationId xmlns:p14="http://schemas.microsoft.com/office/powerpoint/2010/main" val="17003207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5E990-A112-466A-9D2A-05C23D563F95}"/>
              </a:ext>
            </a:extLst>
          </p:cNvPr>
          <p:cNvSpPr>
            <a:spLocks noGrp="1"/>
          </p:cNvSpPr>
          <p:nvPr>
            <p:ph type="title"/>
          </p:nvPr>
        </p:nvSpPr>
        <p:spPr/>
        <p:txBody>
          <a:bodyPr/>
          <a:lstStyle/>
          <a:p>
            <a:r>
              <a:rPr lang="en-US" sz="2800" dirty="0"/>
              <a:t>Outcomes in kidney transplant patients under the HOPE Act</a:t>
            </a:r>
          </a:p>
        </p:txBody>
      </p:sp>
      <p:sp>
        <p:nvSpPr>
          <p:cNvPr id="5" name="Rectangle 4">
            <a:extLst>
              <a:ext uri="{FF2B5EF4-FFF2-40B4-BE49-F238E27FC236}">
                <a16:creationId xmlns:a16="http://schemas.microsoft.com/office/drawing/2014/main" id="{40B7BB67-E195-4AED-B9A9-CE757064C566}"/>
              </a:ext>
            </a:extLst>
          </p:cNvPr>
          <p:cNvSpPr/>
          <p:nvPr/>
        </p:nvSpPr>
        <p:spPr>
          <a:xfrm>
            <a:off x="1319645" y="6071811"/>
            <a:ext cx="6092825" cy="369332"/>
          </a:xfrm>
          <a:prstGeom prst="rect">
            <a:avLst/>
          </a:prstGeom>
        </p:spPr>
        <p:txBody>
          <a:bodyPr>
            <a:spAutoFit/>
          </a:bodyPr>
          <a:lstStyle/>
          <a:p>
            <a:r>
              <a:rPr lang="en-US" i="1" dirty="0"/>
              <a:t>N Engl J Med</a:t>
            </a:r>
            <a:r>
              <a:rPr lang="en-US" dirty="0"/>
              <a:t> 2024;391:1390-1401.</a:t>
            </a:r>
          </a:p>
        </p:txBody>
      </p:sp>
      <p:pic>
        <p:nvPicPr>
          <p:cNvPr id="7" name="Picture 6">
            <a:extLst>
              <a:ext uri="{FF2B5EF4-FFF2-40B4-BE49-F238E27FC236}">
                <a16:creationId xmlns:a16="http://schemas.microsoft.com/office/drawing/2014/main" id="{24051D7D-22FF-7FAD-C520-BC42B9678BC9}"/>
              </a:ext>
            </a:extLst>
          </p:cNvPr>
          <p:cNvPicPr>
            <a:picLocks noChangeAspect="1"/>
          </p:cNvPicPr>
          <p:nvPr/>
        </p:nvPicPr>
        <p:blipFill>
          <a:blip r:embed="rId2"/>
          <a:srcRect l="23646" t="5963" r="23523" b="6248"/>
          <a:stretch>
            <a:fillRect/>
          </a:stretch>
        </p:blipFill>
        <p:spPr>
          <a:xfrm>
            <a:off x="557808" y="5678937"/>
            <a:ext cx="761837" cy="760445"/>
          </a:xfrm>
          <a:prstGeom prst="rect">
            <a:avLst/>
          </a:prstGeom>
        </p:spPr>
      </p:pic>
      <p:pic>
        <p:nvPicPr>
          <p:cNvPr id="9" name="Picture 8" descr="A graph of cancer patients&#10;&#10;AI-generated content may be incorrect.">
            <a:extLst>
              <a:ext uri="{FF2B5EF4-FFF2-40B4-BE49-F238E27FC236}">
                <a16:creationId xmlns:a16="http://schemas.microsoft.com/office/drawing/2014/main" id="{7F1A7220-D668-DB84-2F1C-58D19B924DAA}"/>
              </a:ext>
            </a:extLst>
          </p:cNvPr>
          <p:cNvPicPr>
            <a:picLocks noChangeAspect="1"/>
          </p:cNvPicPr>
          <p:nvPr/>
        </p:nvPicPr>
        <p:blipFill>
          <a:blip r:embed="rId3"/>
          <a:stretch>
            <a:fillRect/>
          </a:stretch>
        </p:blipFill>
        <p:spPr>
          <a:xfrm>
            <a:off x="609441" y="1365504"/>
            <a:ext cx="5486400" cy="4126992"/>
          </a:xfrm>
          <a:prstGeom prst="rect">
            <a:avLst/>
          </a:prstGeom>
        </p:spPr>
      </p:pic>
      <p:pic>
        <p:nvPicPr>
          <p:cNvPr id="11" name="Picture 10" descr="A graph of cancer patients&#10;&#10;AI-generated content may be incorrect.">
            <a:extLst>
              <a:ext uri="{FF2B5EF4-FFF2-40B4-BE49-F238E27FC236}">
                <a16:creationId xmlns:a16="http://schemas.microsoft.com/office/drawing/2014/main" id="{A4F9EEAD-F2B9-5BE6-0FD7-76293FDE9E58}"/>
              </a:ext>
            </a:extLst>
          </p:cNvPr>
          <p:cNvPicPr>
            <a:picLocks noChangeAspect="1"/>
          </p:cNvPicPr>
          <p:nvPr/>
        </p:nvPicPr>
        <p:blipFill>
          <a:blip r:embed="rId4"/>
          <a:stretch>
            <a:fillRect/>
          </a:stretch>
        </p:blipFill>
        <p:spPr>
          <a:xfrm>
            <a:off x="6324441" y="1365504"/>
            <a:ext cx="5486400" cy="4126992"/>
          </a:xfrm>
          <a:prstGeom prst="rect">
            <a:avLst/>
          </a:prstGeom>
        </p:spPr>
      </p:pic>
    </p:spTree>
    <p:extLst>
      <p:ext uri="{BB962C8B-B14F-4D97-AF65-F5344CB8AC3E}">
        <p14:creationId xmlns:p14="http://schemas.microsoft.com/office/powerpoint/2010/main" val="4923659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784CC-FA1B-D305-B796-8C11CC215FFE}"/>
              </a:ext>
            </a:extLst>
          </p:cNvPr>
          <p:cNvSpPr>
            <a:spLocks noGrp="1"/>
          </p:cNvSpPr>
          <p:nvPr>
            <p:ph type="title"/>
          </p:nvPr>
        </p:nvSpPr>
        <p:spPr>
          <a:xfrm>
            <a:off x="609441" y="406017"/>
            <a:ext cx="10969943" cy="880241"/>
          </a:xfrm>
        </p:spPr>
        <p:txBody>
          <a:bodyPr/>
          <a:lstStyle/>
          <a:p>
            <a:r>
              <a:rPr lang="en-US" sz="3200" dirty="0"/>
              <a:t>Outcomes in kidney transplant patients under the HOPE Act</a:t>
            </a:r>
            <a:endParaRPr lang="en-US" dirty="0"/>
          </a:p>
        </p:txBody>
      </p:sp>
      <p:pic>
        <p:nvPicPr>
          <p:cNvPr id="4" name="Picture 3">
            <a:extLst>
              <a:ext uri="{FF2B5EF4-FFF2-40B4-BE49-F238E27FC236}">
                <a16:creationId xmlns:a16="http://schemas.microsoft.com/office/drawing/2014/main" id="{B58E069A-6FD8-2425-4A91-27FFBD049F02}"/>
              </a:ext>
            </a:extLst>
          </p:cNvPr>
          <p:cNvPicPr>
            <a:picLocks noChangeAspect="1"/>
          </p:cNvPicPr>
          <p:nvPr/>
        </p:nvPicPr>
        <p:blipFill>
          <a:blip r:embed="rId2"/>
          <a:srcRect t="20025" r="6907" b="7868"/>
          <a:stretch>
            <a:fillRect/>
          </a:stretch>
        </p:blipFill>
        <p:spPr>
          <a:xfrm>
            <a:off x="495908" y="1147218"/>
            <a:ext cx="10474036" cy="4563563"/>
          </a:xfrm>
          <a:prstGeom prst="rect">
            <a:avLst/>
          </a:prstGeom>
        </p:spPr>
      </p:pic>
      <p:sp>
        <p:nvSpPr>
          <p:cNvPr id="5" name="Rectangle 4">
            <a:extLst>
              <a:ext uri="{FF2B5EF4-FFF2-40B4-BE49-F238E27FC236}">
                <a16:creationId xmlns:a16="http://schemas.microsoft.com/office/drawing/2014/main" id="{7BFB4182-8E20-5844-4624-A497BE5C030D}"/>
              </a:ext>
            </a:extLst>
          </p:cNvPr>
          <p:cNvSpPr/>
          <p:nvPr/>
        </p:nvSpPr>
        <p:spPr>
          <a:xfrm>
            <a:off x="1319645" y="6071811"/>
            <a:ext cx="6092825" cy="369332"/>
          </a:xfrm>
          <a:prstGeom prst="rect">
            <a:avLst/>
          </a:prstGeom>
        </p:spPr>
        <p:txBody>
          <a:bodyPr>
            <a:spAutoFit/>
          </a:bodyPr>
          <a:lstStyle/>
          <a:p>
            <a:r>
              <a:rPr lang="en-US" i="1" dirty="0"/>
              <a:t>N Engl J Med</a:t>
            </a:r>
            <a:r>
              <a:rPr lang="en-US" dirty="0"/>
              <a:t> 2024;391:1390-1401.</a:t>
            </a:r>
          </a:p>
        </p:txBody>
      </p:sp>
      <p:pic>
        <p:nvPicPr>
          <p:cNvPr id="6" name="Picture 5">
            <a:extLst>
              <a:ext uri="{FF2B5EF4-FFF2-40B4-BE49-F238E27FC236}">
                <a16:creationId xmlns:a16="http://schemas.microsoft.com/office/drawing/2014/main" id="{D9DC7E15-06EF-EA3B-F2C6-6E9717FA1E89}"/>
              </a:ext>
            </a:extLst>
          </p:cNvPr>
          <p:cNvPicPr>
            <a:picLocks noChangeAspect="1"/>
          </p:cNvPicPr>
          <p:nvPr/>
        </p:nvPicPr>
        <p:blipFill>
          <a:blip r:embed="rId3"/>
          <a:srcRect l="23646" t="5963" r="23523" b="6248"/>
          <a:stretch>
            <a:fillRect/>
          </a:stretch>
        </p:blipFill>
        <p:spPr>
          <a:xfrm>
            <a:off x="557808" y="5678937"/>
            <a:ext cx="761837" cy="760445"/>
          </a:xfrm>
          <a:prstGeom prst="rect">
            <a:avLst/>
          </a:prstGeom>
        </p:spPr>
      </p:pic>
    </p:spTree>
    <p:extLst>
      <p:ext uri="{BB962C8B-B14F-4D97-AF65-F5344CB8AC3E}">
        <p14:creationId xmlns:p14="http://schemas.microsoft.com/office/powerpoint/2010/main" val="3989067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112C5-6C11-A95F-571C-825AC1F72C1B}"/>
              </a:ext>
            </a:extLst>
          </p:cNvPr>
          <p:cNvSpPr>
            <a:spLocks noGrp="1"/>
          </p:cNvSpPr>
          <p:nvPr>
            <p:ph type="title"/>
          </p:nvPr>
        </p:nvSpPr>
        <p:spPr>
          <a:xfrm>
            <a:off x="609441" y="627616"/>
            <a:ext cx="10969943" cy="437043"/>
          </a:xfrm>
        </p:spPr>
        <p:txBody>
          <a:bodyPr/>
          <a:lstStyle/>
          <a:p>
            <a:r>
              <a:rPr lang="en-US" sz="2800" dirty="0"/>
              <a:t>Wait times in kidney transplant patients under the HOPE Act</a:t>
            </a:r>
            <a:endParaRPr lang="en-US" dirty="0"/>
          </a:p>
        </p:txBody>
      </p:sp>
      <p:pic>
        <p:nvPicPr>
          <p:cNvPr id="4" name="Picture 3">
            <a:extLst>
              <a:ext uri="{FF2B5EF4-FFF2-40B4-BE49-F238E27FC236}">
                <a16:creationId xmlns:a16="http://schemas.microsoft.com/office/drawing/2014/main" id="{3DEEBDA5-4411-1A02-85F8-55186882AA79}"/>
              </a:ext>
            </a:extLst>
          </p:cNvPr>
          <p:cNvPicPr>
            <a:picLocks noChangeAspect="1"/>
          </p:cNvPicPr>
          <p:nvPr/>
        </p:nvPicPr>
        <p:blipFill>
          <a:blip r:embed="rId2"/>
          <a:srcRect l="23774" t="6448" r="24285" b="6237"/>
          <a:stretch>
            <a:fillRect/>
          </a:stretch>
        </p:blipFill>
        <p:spPr>
          <a:xfrm>
            <a:off x="768926" y="5681603"/>
            <a:ext cx="758537" cy="765956"/>
          </a:xfrm>
          <a:prstGeom prst="rect">
            <a:avLst/>
          </a:prstGeom>
        </p:spPr>
      </p:pic>
      <p:sp>
        <p:nvSpPr>
          <p:cNvPr id="6" name="TextBox 5">
            <a:extLst>
              <a:ext uri="{FF2B5EF4-FFF2-40B4-BE49-F238E27FC236}">
                <a16:creationId xmlns:a16="http://schemas.microsoft.com/office/drawing/2014/main" id="{D211E769-E109-6826-07EF-7900BD299BFD}"/>
              </a:ext>
            </a:extLst>
          </p:cNvPr>
          <p:cNvSpPr txBox="1"/>
          <p:nvPr/>
        </p:nvSpPr>
        <p:spPr>
          <a:xfrm>
            <a:off x="1527463" y="5695249"/>
            <a:ext cx="6094268" cy="369332"/>
          </a:xfrm>
          <a:prstGeom prst="rect">
            <a:avLst/>
          </a:prstGeom>
          <a:noFill/>
        </p:spPr>
        <p:txBody>
          <a:bodyPr wrap="square">
            <a:spAutoFit/>
          </a:bodyPr>
          <a:lstStyle/>
          <a:p>
            <a:r>
              <a:rPr lang="en-US" i="1" dirty="0"/>
              <a:t>Transplantation</a:t>
            </a:r>
            <a:r>
              <a:rPr lang="en-US" dirty="0"/>
              <a:t>. 2023 Nov 28;108(3):759–767.</a:t>
            </a:r>
          </a:p>
        </p:txBody>
      </p:sp>
      <p:pic>
        <p:nvPicPr>
          <p:cNvPr id="7" name="Picture 6">
            <a:extLst>
              <a:ext uri="{FF2B5EF4-FFF2-40B4-BE49-F238E27FC236}">
                <a16:creationId xmlns:a16="http://schemas.microsoft.com/office/drawing/2014/main" id="{13E7ACD3-7171-8919-ADC8-204DFC1CE926}"/>
              </a:ext>
            </a:extLst>
          </p:cNvPr>
          <p:cNvPicPr>
            <a:picLocks noChangeAspect="1"/>
          </p:cNvPicPr>
          <p:nvPr/>
        </p:nvPicPr>
        <p:blipFill>
          <a:blip r:embed="rId3"/>
          <a:srcRect b="48113"/>
          <a:stretch>
            <a:fillRect/>
          </a:stretch>
        </p:blipFill>
        <p:spPr>
          <a:xfrm>
            <a:off x="863291" y="1080307"/>
            <a:ext cx="5162327" cy="3886547"/>
          </a:xfrm>
          <a:prstGeom prst="rect">
            <a:avLst/>
          </a:prstGeom>
        </p:spPr>
      </p:pic>
      <p:pic>
        <p:nvPicPr>
          <p:cNvPr id="8" name="Picture 7">
            <a:extLst>
              <a:ext uri="{FF2B5EF4-FFF2-40B4-BE49-F238E27FC236}">
                <a16:creationId xmlns:a16="http://schemas.microsoft.com/office/drawing/2014/main" id="{AFBF1963-CE79-D1AC-FF08-C7DA4903E97C}"/>
              </a:ext>
            </a:extLst>
          </p:cNvPr>
          <p:cNvPicPr>
            <a:picLocks noChangeAspect="1"/>
          </p:cNvPicPr>
          <p:nvPr/>
        </p:nvPicPr>
        <p:blipFill>
          <a:blip r:embed="rId3"/>
          <a:srcRect t="51730"/>
          <a:stretch>
            <a:fillRect/>
          </a:stretch>
        </p:blipFill>
        <p:spPr>
          <a:xfrm>
            <a:off x="6265860" y="1078305"/>
            <a:ext cx="5168593" cy="3620054"/>
          </a:xfrm>
          <a:prstGeom prst="rect">
            <a:avLst/>
          </a:prstGeom>
        </p:spPr>
      </p:pic>
    </p:spTree>
    <p:extLst>
      <p:ext uri="{BB962C8B-B14F-4D97-AF65-F5344CB8AC3E}">
        <p14:creationId xmlns:p14="http://schemas.microsoft.com/office/powerpoint/2010/main" val="1874405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BCD48-3C17-BABC-8BC3-B7D8D922A3A8}"/>
              </a:ext>
            </a:extLst>
          </p:cNvPr>
          <p:cNvSpPr>
            <a:spLocks noGrp="1"/>
          </p:cNvSpPr>
          <p:nvPr>
            <p:ph type="title"/>
          </p:nvPr>
        </p:nvSpPr>
        <p:spPr>
          <a:xfrm>
            <a:off x="609441" y="406017"/>
            <a:ext cx="10969943" cy="880241"/>
          </a:xfrm>
        </p:spPr>
        <p:txBody>
          <a:bodyPr/>
          <a:lstStyle/>
          <a:p>
            <a:r>
              <a:rPr lang="en-US" sz="3200" dirty="0"/>
              <a:t>Wait times in kidney transplant patients under the HOPE Act</a:t>
            </a:r>
            <a:endParaRPr lang="en-US" dirty="0"/>
          </a:p>
        </p:txBody>
      </p:sp>
      <p:pic>
        <p:nvPicPr>
          <p:cNvPr id="3" name="Picture 2">
            <a:extLst>
              <a:ext uri="{FF2B5EF4-FFF2-40B4-BE49-F238E27FC236}">
                <a16:creationId xmlns:a16="http://schemas.microsoft.com/office/drawing/2014/main" id="{EB56E856-6588-9E62-CAFB-A08758E13DFD}"/>
              </a:ext>
            </a:extLst>
          </p:cNvPr>
          <p:cNvPicPr>
            <a:picLocks noChangeAspect="1"/>
          </p:cNvPicPr>
          <p:nvPr/>
        </p:nvPicPr>
        <p:blipFill>
          <a:blip r:embed="rId2"/>
          <a:srcRect l="23774" t="6448" r="24285" b="6237"/>
          <a:stretch>
            <a:fillRect/>
          </a:stretch>
        </p:blipFill>
        <p:spPr>
          <a:xfrm>
            <a:off x="768926" y="5681603"/>
            <a:ext cx="758537" cy="765956"/>
          </a:xfrm>
          <a:prstGeom prst="rect">
            <a:avLst/>
          </a:prstGeom>
        </p:spPr>
      </p:pic>
      <p:sp>
        <p:nvSpPr>
          <p:cNvPr id="4" name="TextBox 3">
            <a:extLst>
              <a:ext uri="{FF2B5EF4-FFF2-40B4-BE49-F238E27FC236}">
                <a16:creationId xmlns:a16="http://schemas.microsoft.com/office/drawing/2014/main" id="{57993A85-9966-41F1-AF03-8409285967F3}"/>
              </a:ext>
            </a:extLst>
          </p:cNvPr>
          <p:cNvSpPr txBox="1"/>
          <p:nvPr/>
        </p:nvSpPr>
        <p:spPr>
          <a:xfrm>
            <a:off x="1527463" y="5695249"/>
            <a:ext cx="6094268" cy="369332"/>
          </a:xfrm>
          <a:prstGeom prst="rect">
            <a:avLst/>
          </a:prstGeom>
          <a:noFill/>
        </p:spPr>
        <p:txBody>
          <a:bodyPr wrap="square">
            <a:spAutoFit/>
          </a:bodyPr>
          <a:lstStyle/>
          <a:p>
            <a:r>
              <a:rPr lang="en-US" i="1" dirty="0"/>
              <a:t>Transplantation</a:t>
            </a:r>
            <a:r>
              <a:rPr lang="en-US" dirty="0"/>
              <a:t>. 2023 Nov 28;108(3):759–767.</a:t>
            </a:r>
          </a:p>
        </p:txBody>
      </p:sp>
      <p:pic>
        <p:nvPicPr>
          <p:cNvPr id="6" name="Picture 5" descr="A graph of hope and non-hope&#10;&#10;AI-generated content may be incorrect.">
            <a:extLst>
              <a:ext uri="{FF2B5EF4-FFF2-40B4-BE49-F238E27FC236}">
                <a16:creationId xmlns:a16="http://schemas.microsoft.com/office/drawing/2014/main" id="{E30A1682-FBFC-5ECD-C580-AC365ABF477E}"/>
              </a:ext>
            </a:extLst>
          </p:cNvPr>
          <p:cNvPicPr>
            <a:picLocks noChangeAspect="1"/>
          </p:cNvPicPr>
          <p:nvPr/>
        </p:nvPicPr>
        <p:blipFill>
          <a:blip r:embed="rId3"/>
          <a:stretch>
            <a:fillRect/>
          </a:stretch>
        </p:blipFill>
        <p:spPr>
          <a:xfrm>
            <a:off x="3024659" y="1537503"/>
            <a:ext cx="5246503" cy="3774768"/>
          </a:xfrm>
          <a:prstGeom prst="rect">
            <a:avLst/>
          </a:prstGeom>
        </p:spPr>
      </p:pic>
    </p:spTree>
    <p:extLst>
      <p:ext uri="{BB962C8B-B14F-4D97-AF65-F5344CB8AC3E}">
        <p14:creationId xmlns:p14="http://schemas.microsoft.com/office/powerpoint/2010/main" val="9642034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22840-D251-5CA8-BE1F-0561D60493B5}"/>
              </a:ext>
            </a:extLst>
          </p:cNvPr>
          <p:cNvSpPr>
            <a:spLocks noGrp="1"/>
          </p:cNvSpPr>
          <p:nvPr>
            <p:ph type="title"/>
          </p:nvPr>
        </p:nvSpPr>
        <p:spPr/>
        <p:txBody>
          <a:bodyPr/>
          <a:lstStyle/>
          <a:p>
            <a:r>
              <a:rPr lang="en-US" sz="2800" dirty="0"/>
              <a:t>Outcomes in liver transplant patients under the HOPE Act</a:t>
            </a:r>
          </a:p>
        </p:txBody>
      </p:sp>
      <p:pic>
        <p:nvPicPr>
          <p:cNvPr id="7170" name="Picture 2" descr="Details are in the caption following the image">
            <a:extLst>
              <a:ext uri="{FF2B5EF4-FFF2-40B4-BE49-F238E27FC236}">
                <a16:creationId xmlns:a16="http://schemas.microsoft.com/office/drawing/2014/main" id="{D1A95D90-A58A-8A84-7DCF-6012DD4F4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41" y="1258348"/>
            <a:ext cx="6072717"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10E711BC-BB81-C177-9676-B99604BD7DFF}"/>
              </a:ext>
            </a:extLst>
          </p:cNvPr>
          <p:cNvSpPr txBox="1">
            <a:spLocks noChangeArrowheads="1"/>
          </p:cNvSpPr>
          <p:nvPr/>
        </p:nvSpPr>
        <p:spPr>
          <a:xfrm>
            <a:off x="6996418" y="1308296"/>
            <a:ext cx="4766796" cy="4194882"/>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At time of last analysis, 24 HIV D+/R+ transplants done to date</a:t>
            </a:r>
          </a:p>
          <a:p>
            <a:r>
              <a:rPr lang="en-US" sz="2400" dirty="0"/>
              <a:t>Survival numbers acceptable but </a:t>
            </a:r>
            <a:r>
              <a:rPr lang="en-US" altLang="en-US" sz="2400" dirty="0"/>
              <a:t>liver may have more infections and cancer, which needs to be balanced against risk of dying on liver transplant list</a:t>
            </a:r>
          </a:p>
          <a:p>
            <a:endParaRPr lang="en-US" sz="2400" dirty="0"/>
          </a:p>
        </p:txBody>
      </p:sp>
      <p:sp>
        <p:nvSpPr>
          <p:cNvPr id="4" name="TextBox 2">
            <a:extLst>
              <a:ext uri="{FF2B5EF4-FFF2-40B4-BE49-F238E27FC236}">
                <a16:creationId xmlns:a16="http://schemas.microsoft.com/office/drawing/2014/main" id="{126BC275-21EB-FF73-8639-F1728B8CB09F}"/>
              </a:ext>
            </a:extLst>
          </p:cNvPr>
          <p:cNvSpPr txBox="1">
            <a:spLocks noChangeArrowheads="1"/>
          </p:cNvSpPr>
          <p:nvPr/>
        </p:nvSpPr>
        <p:spPr bwMode="auto">
          <a:xfrm>
            <a:off x="1787236" y="6242695"/>
            <a:ext cx="4532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t-BR" altLang="en-US" dirty="0"/>
              <a:t>Am J Transplant. 2022 Mar;22(3):853-864.</a:t>
            </a:r>
          </a:p>
        </p:txBody>
      </p:sp>
      <p:pic>
        <p:nvPicPr>
          <p:cNvPr id="6" name="Picture 5">
            <a:extLst>
              <a:ext uri="{FF2B5EF4-FFF2-40B4-BE49-F238E27FC236}">
                <a16:creationId xmlns:a16="http://schemas.microsoft.com/office/drawing/2014/main" id="{3EDAA7D4-4BEB-895F-2CFF-F24BDDF06D83}"/>
              </a:ext>
            </a:extLst>
          </p:cNvPr>
          <p:cNvPicPr>
            <a:picLocks noChangeAspect="1"/>
          </p:cNvPicPr>
          <p:nvPr/>
        </p:nvPicPr>
        <p:blipFill>
          <a:blip r:embed="rId3"/>
          <a:srcRect l="23393" t="5835" r="22888" b="5835"/>
          <a:stretch>
            <a:fillRect/>
          </a:stretch>
        </p:blipFill>
        <p:spPr>
          <a:xfrm>
            <a:off x="1080655" y="5897284"/>
            <a:ext cx="706581" cy="697892"/>
          </a:xfrm>
          <a:prstGeom prst="rect">
            <a:avLst/>
          </a:prstGeom>
        </p:spPr>
      </p:pic>
    </p:spTree>
    <p:extLst>
      <p:ext uri="{BB962C8B-B14F-4D97-AF65-F5344CB8AC3E}">
        <p14:creationId xmlns:p14="http://schemas.microsoft.com/office/powerpoint/2010/main" val="5335530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436A1-CB94-8E76-86C2-074FE6817421}"/>
              </a:ext>
            </a:extLst>
          </p:cNvPr>
          <p:cNvSpPr>
            <a:spLocks noGrp="1"/>
          </p:cNvSpPr>
          <p:nvPr>
            <p:ph type="title"/>
          </p:nvPr>
        </p:nvSpPr>
        <p:spPr/>
        <p:txBody>
          <a:bodyPr/>
          <a:lstStyle/>
          <a:p>
            <a:r>
              <a:rPr lang="en-US" dirty="0"/>
              <a:t>HOPE Act</a:t>
            </a:r>
          </a:p>
        </p:txBody>
      </p:sp>
      <p:sp>
        <p:nvSpPr>
          <p:cNvPr id="3" name="Rectangle 3">
            <a:extLst>
              <a:ext uri="{FF2B5EF4-FFF2-40B4-BE49-F238E27FC236}">
                <a16:creationId xmlns:a16="http://schemas.microsoft.com/office/drawing/2014/main" id="{585EBA27-BE23-0063-D13E-EFB3D74D6A0B}"/>
              </a:ext>
            </a:extLst>
          </p:cNvPr>
          <p:cNvSpPr txBox="1">
            <a:spLocks noChangeArrowheads="1"/>
          </p:cNvSpPr>
          <p:nvPr/>
        </p:nvSpPr>
        <p:spPr>
          <a:xfrm>
            <a:off x="609441" y="1308296"/>
            <a:ext cx="10969942" cy="628992"/>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endParaRPr lang="en-US" dirty="0"/>
          </a:p>
          <a:p>
            <a:endParaRPr lang="en-US" altLang="en-US" dirty="0"/>
          </a:p>
        </p:txBody>
      </p:sp>
      <p:graphicFrame>
        <p:nvGraphicFramePr>
          <p:cNvPr id="5" name="Diagram 4">
            <a:extLst>
              <a:ext uri="{FF2B5EF4-FFF2-40B4-BE49-F238E27FC236}">
                <a16:creationId xmlns:a16="http://schemas.microsoft.com/office/drawing/2014/main" id="{F5402E1E-2A1F-DBAA-4A02-3476E0019887}"/>
              </a:ext>
            </a:extLst>
          </p:cNvPr>
          <p:cNvGraphicFramePr/>
          <p:nvPr/>
        </p:nvGraphicFramePr>
        <p:xfrm>
          <a:off x="1582020" y="1076970"/>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266" name="Picture 2" descr="Stacked bar chart showing in blue the number of kidney transplants and in teal the number of liver transplants during the years of 2016 to 2020, enabled by the HOPE Act">
            <a:extLst>
              <a:ext uri="{FF2B5EF4-FFF2-40B4-BE49-F238E27FC236}">
                <a16:creationId xmlns:a16="http://schemas.microsoft.com/office/drawing/2014/main" id="{D0859510-A56D-9C93-2344-583C7D46A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1357" y="3785598"/>
            <a:ext cx="4056546" cy="22832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F9A14A-B1EC-CCB0-853B-EB7982BE45D9}"/>
              </a:ext>
            </a:extLst>
          </p:cNvPr>
          <p:cNvSpPr txBox="1"/>
          <p:nvPr/>
        </p:nvSpPr>
        <p:spPr>
          <a:xfrm>
            <a:off x="1906292" y="2613391"/>
            <a:ext cx="3394128" cy="1261884"/>
          </a:xfrm>
          <a:prstGeom prst="rect">
            <a:avLst/>
          </a:prstGeom>
          <a:noFill/>
        </p:spPr>
        <p:txBody>
          <a:bodyPr wrap="square">
            <a:spAutoFit/>
          </a:bodyPr>
          <a:lstStyle/>
          <a:p>
            <a:pPr lvl="0" algn="ctr"/>
            <a:r>
              <a:rPr lang="en-US" sz="3800" dirty="0"/>
              <a:t>Anticipated volume: </a:t>
            </a:r>
          </a:p>
        </p:txBody>
      </p:sp>
      <p:sp>
        <p:nvSpPr>
          <p:cNvPr id="8" name="TextBox 7">
            <a:extLst>
              <a:ext uri="{FF2B5EF4-FFF2-40B4-BE49-F238E27FC236}">
                <a16:creationId xmlns:a16="http://schemas.microsoft.com/office/drawing/2014/main" id="{63E4BB7C-A9FC-9764-D1F9-DD59DDBA230B}"/>
              </a:ext>
            </a:extLst>
          </p:cNvPr>
          <p:cNvSpPr txBox="1"/>
          <p:nvPr/>
        </p:nvSpPr>
        <p:spPr>
          <a:xfrm>
            <a:off x="5982566" y="2603758"/>
            <a:ext cx="3394128" cy="677108"/>
          </a:xfrm>
          <a:prstGeom prst="rect">
            <a:avLst/>
          </a:prstGeom>
          <a:noFill/>
        </p:spPr>
        <p:txBody>
          <a:bodyPr wrap="square">
            <a:spAutoFit/>
          </a:bodyPr>
          <a:lstStyle/>
          <a:p>
            <a:pPr lvl="0" algn="ctr"/>
            <a:r>
              <a:rPr lang="en-US" sz="3800" dirty="0"/>
              <a:t>Actual volume: </a:t>
            </a:r>
          </a:p>
        </p:txBody>
      </p:sp>
      <p:sp>
        <p:nvSpPr>
          <p:cNvPr id="12" name="TextBox 11">
            <a:extLst>
              <a:ext uri="{FF2B5EF4-FFF2-40B4-BE49-F238E27FC236}">
                <a16:creationId xmlns:a16="http://schemas.microsoft.com/office/drawing/2014/main" id="{F7E56CE4-8186-09BA-7C0A-0AACDC0C56CC}"/>
              </a:ext>
            </a:extLst>
          </p:cNvPr>
          <p:cNvSpPr txBox="1"/>
          <p:nvPr/>
        </p:nvSpPr>
        <p:spPr>
          <a:xfrm>
            <a:off x="1906292" y="6458129"/>
            <a:ext cx="6094708" cy="369332"/>
          </a:xfrm>
          <a:prstGeom prst="rect">
            <a:avLst/>
          </a:prstGeom>
          <a:noFill/>
        </p:spPr>
        <p:txBody>
          <a:bodyPr wrap="square">
            <a:spAutoFit/>
          </a:bodyPr>
          <a:lstStyle/>
          <a:p>
            <a:r>
              <a:rPr lang="de-DE" i="1" dirty="0"/>
              <a:t>Am J Transplant</a:t>
            </a:r>
            <a:r>
              <a:rPr lang="de-DE" dirty="0"/>
              <a:t>. 2011 Jun; 11(6): 1209–1217.</a:t>
            </a:r>
            <a:endParaRPr lang="en-US" dirty="0"/>
          </a:p>
        </p:txBody>
      </p:sp>
    </p:spTree>
    <p:extLst>
      <p:ext uri="{BB962C8B-B14F-4D97-AF65-F5344CB8AC3E}">
        <p14:creationId xmlns:p14="http://schemas.microsoft.com/office/powerpoint/2010/main" val="24564105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EF0CC-6857-3A30-1973-ADC8BDE7107E}"/>
              </a:ext>
            </a:extLst>
          </p:cNvPr>
          <p:cNvSpPr>
            <a:spLocks noGrp="1"/>
          </p:cNvSpPr>
          <p:nvPr>
            <p:ph type="title"/>
          </p:nvPr>
        </p:nvSpPr>
        <p:spPr/>
        <p:txBody>
          <a:bodyPr/>
          <a:lstStyle/>
          <a:p>
            <a:r>
              <a:rPr lang="en-US" dirty="0"/>
              <a:t>Referral patterns</a:t>
            </a:r>
          </a:p>
        </p:txBody>
      </p:sp>
      <p:sp>
        <p:nvSpPr>
          <p:cNvPr id="3" name="Rectangle 3">
            <a:extLst>
              <a:ext uri="{FF2B5EF4-FFF2-40B4-BE49-F238E27FC236}">
                <a16:creationId xmlns:a16="http://schemas.microsoft.com/office/drawing/2014/main" id="{393187D8-9BA6-39A4-A184-28459CEFE730}"/>
              </a:ext>
            </a:extLst>
          </p:cNvPr>
          <p:cNvSpPr txBox="1">
            <a:spLocks noChangeArrowheads="1"/>
          </p:cNvSpPr>
          <p:nvPr/>
        </p:nvSpPr>
        <p:spPr>
          <a:xfrm>
            <a:off x="609441" y="1308296"/>
            <a:ext cx="11153773"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latin typeface="+mj-lt"/>
              </a:rPr>
              <a:t>There is no organized system to funnel patients with HIV and advanced organ failure to centers experienced with their care</a:t>
            </a:r>
          </a:p>
          <a:p>
            <a:r>
              <a:rPr lang="en-US" sz="2400" dirty="0">
                <a:solidFill>
                  <a:srgbClr val="333333"/>
                </a:solidFill>
                <a:latin typeface="+mj-lt"/>
              </a:rPr>
              <a:t>It’s up to patients (and their providers) to navigate the system, find an appropriate transplant center, and navigate the transplant cascade of care</a:t>
            </a:r>
            <a:endParaRPr lang="en-US" sz="1600" dirty="0">
              <a:solidFill>
                <a:srgbClr val="333333"/>
              </a:solidFill>
              <a:latin typeface="+mj-lt"/>
            </a:endParaRPr>
          </a:p>
          <a:p>
            <a:pPr marL="0" indent="0">
              <a:buNone/>
            </a:pPr>
            <a:endParaRPr lang="en-US" altLang="en-US" sz="2000" dirty="0"/>
          </a:p>
        </p:txBody>
      </p:sp>
      <p:pic>
        <p:nvPicPr>
          <p:cNvPr id="13314" name="Picture 2" descr="HIV Care Continuum | HIV.gov">
            <a:extLst>
              <a:ext uri="{FF2B5EF4-FFF2-40B4-BE49-F238E27FC236}">
                <a16:creationId xmlns:a16="http://schemas.microsoft.com/office/drawing/2014/main" id="{5D53FCBE-3F0E-FFD8-9B92-9D11E7C2D5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717" y="3037668"/>
            <a:ext cx="9161547" cy="309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433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27C6A-748D-44E2-5005-912365B57C55}"/>
              </a:ext>
            </a:extLst>
          </p:cNvPr>
          <p:cNvSpPr>
            <a:spLocks noGrp="1"/>
          </p:cNvSpPr>
          <p:nvPr>
            <p:ph type="title"/>
          </p:nvPr>
        </p:nvSpPr>
        <p:spPr>
          <a:xfrm>
            <a:off x="609441" y="430639"/>
            <a:ext cx="10969943" cy="830997"/>
          </a:xfrm>
        </p:spPr>
        <p:txBody>
          <a:bodyPr/>
          <a:lstStyle/>
          <a:p>
            <a:r>
              <a:rPr lang="en-US" dirty="0"/>
              <a:t>Changing legal requirements in the United States will improve access to HIV D+ transplantation</a:t>
            </a:r>
          </a:p>
        </p:txBody>
      </p:sp>
      <p:sp>
        <p:nvSpPr>
          <p:cNvPr id="3" name="Text Placeholder 2">
            <a:extLst>
              <a:ext uri="{FF2B5EF4-FFF2-40B4-BE49-F238E27FC236}">
                <a16:creationId xmlns:a16="http://schemas.microsoft.com/office/drawing/2014/main" id="{6B2E9D83-82CE-3310-0D5A-85CD1DCF4112}"/>
              </a:ext>
            </a:extLst>
          </p:cNvPr>
          <p:cNvSpPr>
            <a:spLocks noGrp="1"/>
          </p:cNvSpPr>
          <p:nvPr>
            <p:ph type="body" sz="quarter" idx="4294967295"/>
          </p:nvPr>
        </p:nvSpPr>
        <p:spPr>
          <a:xfrm>
            <a:off x="5461723" y="1350045"/>
            <a:ext cx="6727102" cy="4584029"/>
          </a:xfrm>
          <a:prstGeom prst="rect">
            <a:avLst/>
          </a:prstGeom>
        </p:spPr>
        <p:txBody>
          <a:bodyPr/>
          <a:lstStyle/>
          <a:p>
            <a:r>
              <a:rPr lang="en-US" sz="2546" dirty="0"/>
              <a:t>United States: </a:t>
            </a:r>
          </a:p>
          <a:p>
            <a:pPr lvl="1"/>
            <a:r>
              <a:rPr lang="en-US" sz="2146" dirty="0"/>
              <a:t>Kidney and liver transplant: standard of care</a:t>
            </a:r>
          </a:p>
          <a:p>
            <a:pPr lvl="1"/>
            <a:r>
              <a:rPr lang="en-US" sz="2146" dirty="0"/>
              <a:t>Thoracic transplant: volume requirements replaced with proof of multidisciplinary expertise</a:t>
            </a:r>
          </a:p>
          <a:p>
            <a:pPr lvl="2"/>
            <a:r>
              <a:rPr lang="en-US" sz="1540" dirty="0"/>
              <a:t>Medicine</a:t>
            </a:r>
          </a:p>
          <a:p>
            <a:pPr lvl="2"/>
            <a:r>
              <a:rPr lang="en-US" sz="1540" dirty="0"/>
              <a:t>Surgery</a:t>
            </a:r>
          </a:p>
          <a:p>
            <a:pPr lvl="2"/>
            <a:r>
              <a:rPr lang="en-US" sz="1540" dirty="0"/>
              <a:t>HIV/Transplant</a:t>
            </a:r>
          </a:p>
          <a:p>
            <a:pPr lvl="2"/>
            <a:r>
              <a:rPr lang="en-US" sz="1540" dirty="0"/>
              <a:t>Pharmacy</a:t>
            </a:r>
          </a:p>
          <a:p>
            <a:r>
              <a:rPr lang="en-US" sz="2546" dirty="0"/>
              <a:t>Canada: “exceptional distribution” requirements</a:t>
            </a:r>
          </a:p>
          <a:p>
            <a:r>
              <a:rPr lang="en-US" sz="2546" dirty="0"/>
              <a:t>Australia: First HIV D+/R+ transplant 2021 (kidney).</a:t>
            </a:r>
          </a:p>
          <a:p>
            <a:pPr lvl="1"/>
            <a:endParaRPr lang="en-US" sz="2546" dirty="0"/>
          </a:p>
        </p:txBody>
      </p:sp>
      <p:sp>
        <p:nvSpPr>
          <p:cNvPr id="6" name="TextBox 5">
            <a:extLst>
              <a:ext uri="{FF2B5EF4-FFF2-40B4-BE49-F238E27FC236}">
                <a16:creationId xmlns:a16="http://schemas.microsoft.com/office/drawing/2014/main" id="{31549391-CEE5-1416-205C-E1E687F137CB}"/>
              </a:ext>
            </a:extLst>
          </p:cNvPr>
          <p:cNvSpPr txBox="1"/>
          <p:nvPr/>
        </p:nvSpPr>
        <p:spPr>
          <a:xfrm>
            <a:off x="1335920" y="6058029"/>
            <a:ext cx="6092826" cy="369332"/>
          </a:xfrm>
          <a:prstGeom prst="rect">
            <a:avLst/>
          </a:prstGeom>
          <a:noFill/>
        </p:spPr>
        <p:txBody>
          <a:bodyPr wrap="square">
            <a:spAutoFit/>
          </a:bodyPr>
          <a:lstStyle/>
          <a:p>
            <a:r>
              <a:rPr lang="en-US" dirty="0"/>
              <a:t>https://journals.lww.com/transplantjournal/toc/2023/10001</a:t>
            </a:r>
          </a:p>
        </p:txBody>
      </p:sp>
      <p:pic>
        <p:nvPicPr>
          <p:cNvPr id="8" name="Picture 7">
            <a:extLst>
              <a:ext uri="{FF2B5EF4-FFF2-40B4-BE49-F238E27FC236}">
                <a16:creationId xmlns:a16="http://schemas.microsoft.com/office/drawing/2014/main" id="{E0EEC6E0-BF12-011B-7887-47E7F4306AAE}"/>
              </a:ext>
            </a:extLst>
          </p:cNvPr>
          <p:cNvPicPr>
            <a:picLocks noChangeAspect="1"/>
          </p:cNvPicPr>
          <p:nvPr/>
        </p:nvPicPr>
        <p:blipFill>
          <a:blip r:embed="rId2"/>
          <a:srcRect l="23054" t="5298" r="23164" b="5298"/>
          <a:stretch>
            <a:fillRect/>
          </a:stretch>
        </p:blipFill>
        <p:spPr>
          <a:xfrm>
            <a:off x="46259" y="5179583"/>
            <a:ext cx="1183166" cy="1185571"/>
          </a:xfrm>
          <a:prstGeom prst="rect">
            <a:avLst/>
          </a:prstGeom>
        </p:spPr>
      </p:pic>
      <p:pic>
        <p:nvPicPr>
          <p:cNvPr id="10" name="Picture 9" descr="Surgeons performing surgery on a patient&#10;&#10;AI-generated content may be incorrect.">
            <a:extLst>
              <a:ext uri="{FF2B5EF4-FFF2-40B4-BE49-F238E27FC236}">
                <a16:creationId xmlns:a16="http://schemas.microsoft.com/office/drawing/2014/main" id="{7EBFCBA0-5B5E-C71E-D3DD-FB009E7980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18" y="1350046"/>
            <a:ext cx="4633310" cy="3470770"/>
          </a:xfrm>
          <a:prstGeom prst="rect">
            <a:avLst/>
          </a:prstGeom>
        </p:spPr>
      </p:pic>
    </p:spTree>
    <p:extLst>
      <p:ext uri="{BB962C8B-B14F-4D97-AF65-F5344CB8AC3E}">
        <p14:creationId xmlns:p14="http://schemas.microsoft.com/office/powerpoint/2010/main" val="16960597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67CC9-9D38-2911-8CD2-CEBF168C97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683B3-6EA8-F5A5-882F-8C454442B1E2}"/>
              </a:ext>
            </a:extLst>
          </p:cNvPr>
          <p:cNvSpPr>
            <a:spLocks noGrp="1"/>
          </p:cNvSpPr>
          <p:nvPr>
            <p:ph type="title"/>
          </p:nvPr>
        </p:nvSpPr>
        <p:spPr>
          <a:xfrm>
            <a:off x="609441" y="2967335"/>
            <a:ext cx="10969943" cy="461665"/>
          </a:xfrm>
        </p:spPr>
        <p:txBody>
          <a:bodyPr/>
          <a:lstStyle/>
          <a:p>
            <a:pPr algn="ctr"/>
            <a:r>
              <a:rPr lang="en-US" dirty="0"/>
              <a:t>HIV D+/R+ HEART TRANSPLANT</a:t>
            </a:r>
          </a:p>
        </p:txBody>
      </p:sp>
    </p:spTree>
    <p:extLst>
      <p:ext uri="{BB962C8B-B14F-4D97-AF65-F5344CB8AC3E}">
        <p14:creationId xmlns:p14="http://schemas.microsoft.com/office/powerpoint/2010/main" val="11398117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67AB-05BF-7A16-B7BD-7B30470923C4}"/>
              </a:ext>
            </a:extLst>
          </p:cNvPr>
          <p:cNvSpPr>
            <a:spLocks noGrp="1"/>
          </p:cNvSpPr>
          <p:nvPr>
            <p:ph type="title"/>
          </p:nvPr>
        </p:nvSpPr>
        <p:spPr/>
        <p:txBody>
          <a:bodyPr/>
          <a:lstStyle/>
          <a:p>
            <a:r>
              <a:rPr lang="en-US" dirty="0"/>
              <a:t>HIV D+ donors: what are non-rejection concerns for heart?</a:t>
            </a:r>
          </a:p>
        </p:txBody>
      </p:sp>
      <p:grpSp>
        <p:nvGrpSpPr>
          <p:cNvPr id="5" name="Group 4">
            <a:extLst>
              <a:ext uri="{FF2B5EF4-FFF2-40B4-BE49-F238E27FC236}">
                <a16:creationId xmlns:a16="http://schemas.microsoft.com/office/drawing/2014/main" id="{1AFD806C-DBC2-F30B-282B-075A58B5C096}"/>
              </a:ext>
            </a:extLst>
          </p:cNvPr>
          <p:cNvGrpSpPr/>
          <p:nvPr/>
        </p:nvGrpSpPr>
        <p:grpSpPr>
          <a:xfrm>
            <a:off x="627215" y="1455418"/>
            <a:ext cx="3403219" cy="864645"/>
            <a:chOff x="0" y="1220709"/>
            <a:chExt cx="2476500" cy="761531"/>
          </a:xfrm>
        </p:grpSpPr>
        <p:sp>
          <p:nvSpPr>
            <p:cNvPr id="21" name="Rectangle 20">
              <a:extLst>
                <a:ext uri="{FF2B5EF4-FFF2-40B4-BE49-F238E27FC236}">
                  <a16:creationId xmlns:a16="http://schemas.microsoft.com/office/drawing/2014/main" id="{076FBDBA-C67D-2E8E-34CD-774DE1CBDBAD}"/>
                </a:ext>
              </a:extLst>
            </p:cNvPr>
            <p:cNvSpPr/>
            <p:nvPr/>
          </p:nvSpPr>
          <p:spPr>
            <a:xfrm>
              <a:off x="0" y="1220709"/>
              <a:ext cx="2476500" cy="76153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91"/>
            </a:p>
          </p:txBody>
        </p:sp>
        <p:sp>
          <p:nvSpPr>
            <p:cNvPr id="22" name="TextBox 21">
              <a:extLst>
                <a:ext uri="{FF2B5EF4-FFF2-40B4-BE49-F238E27FC236}">
                  <a16:creationId xmlns:a16="http://schemas.microsoft.com/office/drawing/2014/main" id="{B84B9DA7-1555-F855-C81D-425DA1CB1B35}"/>
                </a:ext>
              </a:extLst>
            </p:cNvPr>
            <p:cNvSpPr txBox="1"/>
            <p:nvPr/>
          </p:nvSpPr>
          <p:spPr>
            <a:xfrm>
              <a:off x="0" y="1229129"/>
              <a:ext cx="2449120" cy="75311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550" tIns="51743" rIns="90550" bIns="51743" numCol="1" spcCol="1270" anchor="ctr" anchorCtr="0">
              <a:noAutofit/>
            </a:bodyPr>
            <a:lstStyle/>
            <a:p>
              <a:pPr algn="ctr" defTabSz="565951">
                <a:lnSpc>
                  <a:spcPct val="90000"/>
                </a:lnSpc>
                <a:spcBef>
                  <a:spcPct val="0"/>
                </a:spcBef>
                <a:spcAft>
                  <a:spcPct val="35000"/>
                </a:spcAft>
              </a:pPr>
              <a:r>
                <a:rPr lang="en-US" sz="2546" dirty="0"/>
                <a:t>Systolic dysfunction/</a:t>
              </a:r>
              <a:r>
                <a:rPr lang="en-US" sz="2546" dirty="0" err="1"/>
                <a:t>HFrEF</a:t>
              </a:r>
              <a:endParaRPr lang="en-US" sz="2546" dirty="0"/>
            </a:p>
          </p:txBody>
        </p:sp>
      </p:grpSp>
      <p:grpSp>
        <p:nvGrpSpPr>
          <p:cNvPr id="6" name="Group 5">
            <a:extLst>
              <a:ext uri="{FF2B5EF4-FFF2-40B4-BE49-F238E27FC236}">
                <a16:creationId xmlns:a16="http://schemas.microsoft.com/office/drawing/2014/main" id="{057D6D59-7900-D05A-DA15-A86CF3E53A02}"/>
              </a:ext>
            </a:extLst>
          </p:cNvPr>
          <p:cNvGrpSpPr/>
          <p:nvPr/>
        </p:nvGrpSpPr>
        <p:grpSpPr>
          <a:xfrm>
            <a:off x="625840" y="2342410"/>
            <a:ext cx="3403219" cy="2664258"/>
            <a:chOff x="0" y="1937562"/>
            <a:chExt cx="2476500" cy="1938763"/>
          </a:xfrm>
        </p:grpSpPr>
        <p:sp>
          <p:nvSpPr>
            <p:cNvPr id="19" name="Rectangle 18">
              <a:extLst>
                <a:ext uri="{FF2B5EF4-FFF2-40B4-BE49-F238E27FC236}">
                  <a16:creationId xmlns:a16="http://schemas.microsoft.com/office/drawing/2014/main" id="{462F7326-44D5-F619-2321-C64774A1A09E}"/>
                </a:ext>
              </a:extLst>
            </p:cNvPr>
            <p:cNvSpPr/>
            <p:nvPr/>
          </p:nvSpPr>
          <p:spPr>
            <a:xfrm>
              <a:off x="0" y="1937562"/>
              <a:ext cx="2476500" cy="193876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091"/>
            </a:p>
          </p:txBody>
        </p:sp>
        <p:sp>
          <p:nvSpPr>
            <p:cNvPr id="20" name="TextBox 19">
              <a:extLst>
                <a:ext uri="{FF2B5EF4-FFF2-40B4-BE49-F238E27FC236}">
                  <a16:creationId xmlns:a16="http://schemas.microsoft.com/office/drawing/2014/main" id="{CB807CC1-3FAD-901D-8E3C-64DA14507F4D}"/>
                </a:ext>
              </a:extLst>
            </p:cNvPr>
            <p:cNvSpPr txBox="1"/>
            <p:nvPr/>
          </p:nvSpPr>
          <p:spPr>
            <a:xfrm>
              <a:off x="0" y="1937562"/>
              <a:ext cx="2476500" cy="19387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7912" tIns="67912" rIns="90550" bIns="101869" numCol="1" spcCol="1270" anchor="t" anchorCtr="0">
              <a:noAutofit/>
            </a:bodyPr>
            <a:lstStyle/>
            <a:p>
              <a:pPr marL="138600" lvl="1" indent="-138600" defTabSz="565951">
                <a:lnSpc>
                  <a:spcPct val="90000"/>
                </a:lnSpc>
                <a:spcBef>
                  <a:spcPct val="0"/>
                </a:spcBef>
                <a:spcAft>
                  <a:spcPct val="15000"/>
                </a:spcAft>
                <a:buChar char="•"/>
              </a:pPr>
              <a:r>
                <a:rPr lang="en-US" sz="1940" dirty="0"/>
                <a:t>Cumulative viremia</a:t>
              </a:r>
            </a:p>
            <a:p>
              <a:pPr marL="138600" lvl="1" indent="-138600" defTabSz="565951">
                <a:lnSpc>
                  <a:spcPct val="90000"/>
                </a:lnSpc>
                <a:spcBef>
                  <a:spcPct val="0"/>
                </a:spcBef>
                <a:spcAft>
                  <a:spcPct val="15000"/>
                </a:spcAft>
                <a:buChar char="•"/>
              </a:pPr>
              <a:r>
                <a:rPr lang="en-US" sz="1940" dirty="0"/>
                <a:t>Nadir CD4 count</a:t>
              </a:r>
            </a:p>
          </p:txBody>
        </p:sp>
      </p:grpSp>
      <p:grpSp>
        <p:nvGrpSpPr>
          <p:cNvPr id="7" name="Group 6">
            <a:extLst>
              <a:ext uri="{FF2B5EF4-FFF2-40B4-BE49-F238E27FC236}">
                <a16:creationId xmlns:a16="http://schemas.microsoft.com/office/drawing/2014/main" id="{56375975-A908-3DA6-F84E-86F41CE0FF0A}"/>
              </a:ext>
            </a:extLst>
          </p:cNvPr>
          <p:cNvGrpSpPr/>
          <p:nvPr/>
        </p:nvGrpSpPr>
        <p:grpSpPr>
          <a:xfrm>
            <a:off x="4295363" y="1417544"/>
            <a:ext cx="3399369" cy="915306"/>
            <a:chOff x="2821019" y="1220709"/>
            <a:chExt cx="2476500" cy="761531"/>
          </a:xfrm>
        </p:grpSpPr>
        <p:sp>
          <p:nvSpPr>
            <p:cNvPr id="17" name="Rectangle 16">
              <a:extLst>
                <a:ext uri="{FF2B5EF4-FFF2-40B4-BE49-F238E27FC236}">
                  <a16:creationId xmlns:a16="http://schemas.microsoft.com/office/drawing/2014/main" id="{40070DCA-15D4-5478-4977-0A50EDAA6D98}"/>
                </a:ext>
              </a:extLst>
            </p:cNvPr>
            <p:cNvSpPr/>
            <p:nvPr/>
          </p:nvSpPr>
          <p:spPr>
            <a:xfrm>
              <a:off x="2821019" y="1220709"/>
              <a:ext cx="2476500" cy="76153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91"/>
            </a:p>
          </p:txBody>
        </p:sp>
        <p:sp>
          <p:nvSpPr>
            <p:cNvPr id="18" name="TextBox 17">
              <a:extLst>
                <a:ext uri="{FF2B5EF4-FFF2-40B4-BE49-F238E27FC236}">
                  <a16:creationId xmlns:a16="http://schemas.microsoft.com/office/drawing/2014/main" id="{FFB4C4EE-CB7F-373F-A708-D3CBF3E434CB}"/>
                </a:ext>
              </a:extLst>
            </p:cNvPr>
            <p:cNvSpPr txBox="1"/>
            <p:nvPr/>
          </p:nvSpPr>
          <p:spPr>
            <a:xfrm>
              <a:off x="2821019" y="1220709"/>
              <a:ext cx="2476500" cy="761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550" tIns="51743" rIns="90550" bIns="51743" numCol="1" spcCol="1270" anchor="ctr" anchorCtr="0">
              <a:noAutofit/>
            </a:bodyPr>
            <a:lstStyle/>
            <a:p>
              <a:pPr algn="ctr" defTabSz="565951">
                <a:lnSpc>
                  <a:spcPct val="90000"/>
                </a:lnSpc>
                <a:spcBef>
                  <a:spcPct val="0"/>
                </a:spcBef>
                <a:spcAft>
                  <a:spcPct val="35000"/>
                </a:spcAft>
              </a:pPr>
              <a:r>
                <a:rPr lang="en-US" sz="2546" dirty="0"/>
                <a:t>Diastolic dysfunction/</a:t>
              </a:r>
              <a:r>
                <a:rPr lang="en-US" sz="2546" dirty="0" err="1"/>
                <a:t>HFpEF</a:t>
              </a:r>
              <a:endParaRPr lang="en-US" sz="2546" dirty="0"/>
            </a:p>
          </p:txBody>
        </p:sp>
      </p:grpSp>
      <p:grpSp>
        <p:nvGrpSpPr>
          <p:cNvPr id="8" name="Group 7">
            <a:extLst>
              <a:ext uri="{FF2B5EF4-FFF2-40B4-BE49-F238E27FC236}">
                <a16:creationId xmlns:a16="http://schemas.microsoft.com/office/drawing/2014/main" id="{45F3F46E-5331-E784-DEFE-DB091B0D6D47}"/>
              </a:ext>
            </a:extLst>
          </p:cNvPr>
          <p:cNvGrpSpPr/>
          <p:nvPr/>
        </p:nvGrpSpPr>
        <p:grpSpPr>
          <a:xfrm>
            <a:off x="4295363" y="2342410"/>
            <a:ext cx="3403219" cy="2664258"/>
            <a:chOff x="2815422" y="1915382"/>
            <a:chExt cx="2476500" cy="1938763"/>
          </a:xfrm>
        </p:grpSpPr>
        <p:sp>
          <p:nvSpPr>
            <p:cNvPr id="15" name="Rectangle 14">
              <a:extLst>
                <a:ext uri="{FF2B5EF4-FFF2-40B4-BE49-F238E27FC236}">
                  <a16:creationId xmlns:a16="http://schemas.microsoft.com/office/drawing/2014/main" id="{5C83A662-CFD1-20EC-B8E7-171274EA4090}"/>
                </a:ext>
              </a:extLst>
            </p:cNvPr>
            <p:cNvSpPr/>
            <p:nvPr/>
          </p:nvSpPr>
          <p:spPr>
            <a:xfrm>
              <a:off x="2815422" y="1915382"/>
              <a:ext cx="2476500" cy="193876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091"/>
            </a:p>
          </p:txBody>
        </p:sp>
        <p:sp>
          <p:nvSpPr>
            <p:cNvPr id="16" name="TextBox 15">
              <a:extLst>
                <a:ext uri="{FF2B5EF4-FFF2-40B4-BE49-F238E27FC236}">
                  <a16:creationId xmlns:a16="http://schemas.microsoft.com/office/drawing/2014/main" id="{3B55940D-1065-772A-A80A-9ED4B280A8C7}"/>
                </a:ext>
              </a:extLst>
            </p:cNvPr>
            <p:cNvSpPr txBox="1"/>
            <p:nvPr/>
          </p:nvSpPr>
          <p:spPr>
            <a:xfrm>
              <a:off x="2815422" y="1915382"/>
              <a:ext cx="2476500" cy="193876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7912" tIns="67912" rIns="90550" bIns="101869" numCol="1" spcCol="1270" anchor="t" anchorCtr="0">
              <a:noAutofit/>
            </a:bodyPr>
            <a:lstStyle/>
            <a:p>
              <a:pPr marL="138600" lvl="1" indent="-138600" defTabSz="565951">
                <a:lnSpc>
                  <a:spcPct val="90000"/>
                </a:lnSpc>
                <a:spcBef>
                  <a:spcPct val="0"/>
                </a:spcBef>
                <a:spcAft>
                  <a:spcPct val="15000"/>
                </a:spcAft>
                <a:buChar char="•"/>
              </a:pPr>
              <a:r>
                <a:rPr lang="en-US" sz="1940" dirty="0"/>
                <a:t>Age</a:t>
              </a:r>
            </a:p>
            <a:p>
              <a:pPr marL="138600" lvl="1" indent="-138600" defTabSz="565951">
                <a:lnSpc>
                  <a:spcPct val="90000"/>
                </a:lnSpc>
                <a:spcBef>
                  <a:spcPct val="0"/>
                </a:spcBef>
                <a:spcAft>
                  <a:spcPct val="15000"/>
                </a:spcAft>
                <a:buChar char="•"/>
              </a:pPr>
              <a:r>
                <a:rPr lang="en-US" sz="1940" dirty="0"/>
                <a:t>Traditional risk factors</a:t>
              </a:r>
            </a:p>
            <a:p>
              <a:pPr marL="138600" lvl="1" indent="-138600" defTabSz="565951">
                <a:lnSpc>
                  <a:spcPct val="90000"/>
                </a:lnSpc>
                <a:spcBef>
                  <a:spcPct val="0"/>
                </a:spcBef>
                <a:spcAft>
                  <a:spcPct val="15000"/>
                </a:spcAft>
                <a:buChar char="•"/>
              </a:pPr>
              <a:r>
                <a:rPr lang="en-US" sz="1940" dirty="0"/>
                <a:t>Nadir CD4 count?</a:t>
              </a:r>
            </a:p>
          </p:txBody>
        </p:sp>
      </p:grpSp>
      <p:grpSp>
        <p:nvGrpSpPr>
          <p:cNvPr id="9" name="Group 8">
            <a:extLst>
              <a:ext uri="{FF2B5EF4-FFF2-40B4-BE49-F238E27FC236}">
                <a16:creationId xmlns:a16="http://schemas.microsoft.com/office/drawing/2014/main" id="{298235B0-218C-024E-480D-475C40157AA1}"/>
              </a:ext>
            </a:extLst>
          </p:cNvPr>
          <p:cNvGrpSpPr/>
          <p:nvPr/>
        </p:nvGrpSpPr>
        <p:grpSpPr>
          <a:xfrm>
            <a:off x="8001139" y="1417544"/>
            <a:ext cx="3399369" cy="902520"/>
            <a:chOff x="5644229" y="1220709"/>
            <a:chExt cx="2476500" cy="761531"/>
          </a:xfrm>
        </p:grpSpPr>
        <p:sp>
          <p:nvSpPr>
            <p:cNvPr id="13" name="Rectangle 12">
              <a:extLst>
                <a:ext uri="{FF2B5EF4-FFF2-40B4-BE49-F238E27FC236}">
                  <a16:creationId xmlns:a16="http://schemas.microsoft.com/office/drawing/2014/main" id="{B45D8DF4-6A0D-6686-264A-1ECB1D90A4AF}"/>
                </a:ext>
              </a:extLst>
            </p:cNvPr>
            <p:cNvSpPr/>
            <p:nvPr/>
          </p:nvSpPr>
          <p:spPr>
            <a:xfrm>
              <a:off x="5644229" y="1220709"/>
              <a:ext cx="2476500" cy="761531"/>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091"/>
            </a:p>
          </p:txBody>
        </p:sp>
        <p:sp>
          <p:nvSpPr>
            <p:cNvPr id="14" name="TextBox 13">
              <a:extLst>
                <a:ext uri="{FF2B5EF4-FFF2-40B4-BE49-F238E27FC236}">
                  <a16:creationId xmlns:a16="http://schemas.microsoft.com/office/drawing/2014/main" id="{CB3FA49B-FBCA-1193-F930-F88CDFD9C612}"/>
                </a:ext>
              </a:extLst>
            </p:cNvPr>
            <p:cNvSpPr txBox="1"/>
            <p:nvPr/>
          </p:nvSpPr>
          <p:spPr>
            <a:xfrm>
              <a:off x="5644229" y="1220709"/>
              <a:ext cx="2476500" cy="7615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0550" tIns="51743" rIns="90550" bIns="51743" numCol="1" spcCol="1270" anchor="ctr" anchorCtr="0">
              <a:noAutofit/>
            </a:bodyPr>
            <a:lstStyle/>
            <a:p>
              <a:pPr algn="ctr" defTabSz="565951">
                <a:lnSpc>
                  <a:spcPct val="90000"/>
                </a:lnSpc>
                <a:spcBef>
                  <a:spcPct val="0"/>
                </a:spcBef>
                <a:spcAft>
                  <a:spcPct val="35000"/>
                </a:spcAft>
              </a:pPr>
              <a:r>
                <a:rPr lang="en-US" sz="2546" dirty="0"/>
                <a:t>Premature coronary artery disease</a:t>
              </a:r>
            </a:p>
          </p:txBody>
        </p:sp>
      </p:grpSp>
      <p:grpSp>
        <p:nvGrpSpPr>
          <p:cNvPr id="10" name="Group 9">
            <a:extLst>
              <a:ext uri="{FF2B5EF4-FFF2-40B4-BE49-F238E27FC236}">
                <a16:creationId xmlns:a16="http://schemas.microsoft.com/office/drawing/2014/main" id="{1B7274D9-77DB-92E3-4264-868BBADBCFE9}"/>
              </a:ext>
            </a:extLst>
          </p:cNvPr>
          <p:cNvGrpSpPr/>
          <p:nvPr/>
        </p:nvGrpSpPr>
        <p:grpSpPr>
          <a:xfrm>
            <a:off x="7978475" y="2320225"/>
            <a:ext cx="3399369" cy="2686443"/>
            <a:chOff x="5651499" y="1988590"/>
            <a:chExt cx="2476500" cy="1938763"/>
          </a:xfrm>
        </p:grpSpPr>
        <p:sp>
          <p:nvSpPr>
            <p:cNvPr id="11" name="Rectangle 10">
              <a:extLst>
                <a:ext uri="{FF2B5EF4-FFF2-40B4-BE49-F238E27FC236}">
                  <a16:creationId xmlns:a16="http://schemas.microsoft.com/office/drawing/2014/main" id="{1C88B8B1-A624-2BF4-4B6F-8E33E839CB63}"/>
                </a:ext>
              </a:extLst>
            </p:cNvPr>
            <p:cNvSpPr/>
            <p:nvPr/>
          </p:nvSpPr>
          <p:spPr>
            <a:xfrm>
              <a:off x="5651499" y="1988590"/>
              <a:ext cx="2476500" cy="1938763"/>
            </a:xfrm>
            <a:prstGeom prst="rect">
              <a:avLst/>
            </a:prstGeom>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US" sz="1091"/>
            </a:p>
          </p:txBody>
        </p:sp>
        <p:sp>
          <p:nvSpPr>
            <p:cNvPr id="12" name="TextBox 11">
              <a:extLst>
                <a:ext uri="{FF2B5EF4-FFF2-40B4-BE49-F238E27FC236}">
                  <a16:creationId xmlns:a16="http://schemas.microsoft.com/office/drawing/2014/main" id="{A4B662FD-1C85-0E0B-B4A1-A57BD62C2FED}"/>
                </a:ext>
              </a:extLst>
            </p:cNvPr>
            <p:cNvSpPr txBox="1"/>
            <p:nvPr/>
          </p:nvSpPr>
          <p:spPr>
            <a:xfrm>
              <a:off x="5651499" y="2003693"/>
              <a:ext cx="2319041" cy="192366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67912" tIns="67912" rIns="90550" bIns="101869" numCol="1" spcCol="1270" anchor="t" anchorCtr="0">
              <a:noAutofit/>
            </a:bodyPr>
            <a:lstStyle/>
            <a:p>
              <a:pPr marL="138600" lvl="1" indent="-138600" defTabSz="565951">
                <a:lnSpc>
                  <a:spcPct val="90000"/>
                </a:lnSpc>
                <a:spcBef>
                  <a:spcPct val="0"/>
                </a:spcBef>
                <a:spcAft>
                  <a:spcPct val="15000"/>
                </a:spcAft>
                <a:buChar char="•"/>
              </a:pPr>
              <a:r>
                <a:rPr lang="en-US" sz="1940" dirty="0"/>
                <a:t>Cumulative viremia</a:t>
              </a:r>
            </a:p>
            <a:p>
              <a:pPr marL="138600" lvl="1" indent="-138600" defTabSz="565951">
                <a:lnSpc>
                  <a:spcPct val="90000"/>
                </a:lnSpc>
                <a:spcBef>
                  <a:spcPct val="0"/>
                </a:spcBef>
                <a:spcAft>
                  <a:spcPct val="15000"/>
                </a:spcAft>
                <a:buChar char="•"/>
              </a:pPr>
              <a:r>
                <a:rPr lang="en-US" sz="1940" dirty="0"/>
                <a:t>Tobacco</a:t>
              </a:r>
            </a:p>
            <a:p>
              <a:pPr marL="138600" lvl="1" indent="-138600" defTabSz="565951">
                <a:lnSpc>
                  <a:spcPct val="90000"/>
                </a:lnSpc>
                <a:spcBef>
                  <a:spcPct val="0"/>
                </a:spcBef>
                <a:spcAft>
                  <a:spcPct val="15000"/>
                </a:spcAft>
                <a:buChar char="•"/>
              </a:pPr>
              <a:r>
                <a:rPr lang="en-US" sz="1940" dirty="0"/>
                <a:t>Inflammation</a:t>
              </a:r>
            </a:p>
            <a:p>
              <a:pPr marL="138600" lvl="1" indent="-138600" defTabSz="565951">
                <a:lnSpc>
                  <a:spcPct val="90000"/>
                </a:lnSpc>
                <a:spcBef>
                  <a:spcPct val="0"/>
                </a:spcBef>
                <a:spcAft>
                  <a:spcPct val="15000"/>
                </a:spcAft>
                <a:buChar char="•"/>
              </a:pPr>
              <a:r>
                <a:rPr lang="en-US" sz="1940" dirty="0"/>
                <a:t>Specific ARVs?</a:t>
              </a:r>
            </a:p>
          </p:txBody>
        </p:sp>
      </p:grpSp>
      <p:sp>
        <p:nvSpPr>
          <p:cNvPr id="23" name="TextBox 8">
            <a:extLst>
              <a:ext uri="{FF2B5EF4-FFF2-40B4-BE49-F238E27FC236}">
                <a16:creationId xmlns:a16="http://schemas.microsoft.com/office/drawing/2014/main" id="{42C75A98-826C-CBB8-DCAD-F83E8D193224}"/>
              </a:ext>
            </a:extLst>
          </p:cNvPr>
          <p:cNvSpPr txBox="1"/>
          <p:nvPr/>
        </p:nvSpPr>
        <p:spPr>
          <a:xfrm>
            <a:off x="1600212" y="5858699"/>
            <a:ext cx="6094520" cy="646331"/>
          </a:xfrm>
          <a:prstGeom prst="rect">
            <a:avLst/>
          </a:prstGeom>
          <a:noFill/>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r>
              <a:rPr lang="en-US" i="1" dirty="0">
                <a:latin typeface="+mj-lt"/>
              </a:rPr>
              <a:t>Epidemiology</a:t>
            </a:r>
            <a:r>
              <a:rPr lang="en-US" dirty="0">
                <a:latin typeface="+mj-lt"/>
              </a:rPr>
              <a:t>. 2019 Jan;30(1):69-74.</a:t>
            </a:r>
          </a:p>
          <a:p>
            <a:r>
              <a:rPr lang="en-US" i="1" dirty="0">
                <a:latin typeface="+mj-lt"/>
              </a:rPr>
              <a:t>J Am Heart Assoc</a:t>
            </a:r>
            <a:r>
              <a:rPr lang="en-US" dirty="0">
                <a:latin typeface="+mj-lt"/>
              </a:rPr>
              <a:t>. 2016 Jun 27;5(6):e003371. </a:t>
            </a:r>
          </a:p>
        </p:txBody>
      </p:sp>
      <p:pic>
        <p:nvPicPr>
          <p:cNvPr id="24" name="Picture 23">
            <a:extLst>
              <a:ext uri="{FF2B5EF4-FFF2-40B4-BE49-F238E27FC236}">
                <a16:creationId xmlns:a16="http://schemas.microsoft.com/office/drawing/2014/main" id="{94188F2B-F4E2-7723-B7E5-FA5FC8C7CC71}"/>
              </a:ext>
            </a:extLst>
          </p:cNvPr>
          <p:cNvPicPr>
            <a:picLocks noChangeAspect="1"/>
          </p:cNvPicPr>
          <p:nvPr/>
        </p:nvPicPr>
        <p:blipFill rotWithShape="1">
          <a:blip r:embed="rId2"/>
          <a:srcRect l="65705" t="23077" r="23718" b="61254"/>
          <a:stretch/>
        </p:blipFill>
        <p:spPr bwMode="auto">
          <a:xfrm>
            <a:off x="389935" y="5919928"/>
            <a:ext cx="628650" cy="523875"/>
          </a:xfrm>
          <a:prstGeom prst="rect">
            <a:avLst/>
          </a:prstGeom>
          <a:ln>
            <a:noFill/>
          </a:ln>
          <a:extLst>
            <a:ext uri="{53640926-AAD7-44D8-BBD7-CCE9431645EC}">
              <a14:shadowObscured xmlns:a14="http://schemas.microsoft.com/office/drawing/2010/main"/>
            </a:ext>
          </a:extLst>
        </p:spPr>
      </p:pic>
      <p:pic>
        <p:nvPicPr>
          <p:cNvPr id="25" name="Picture 24">
            <a:extLst>
              <a:ext uri="{FF2B5EF4-FFF2-40B4-BE49-F238E27FC236}">
                <a16:creationId xmlns:a16="http://schemas.microsoft.com/office/drawing/2014/main" id="{2BF503B2-55D6-41AF-A642-8BE4FF5A767C}"/>
              </a:ext>
            </a:extLst>
          </p:cNvPr>
          <p:cNvPicPr>
            <a:picLocks noChangeAspect="1"/>
          </p:cNvPicPr>
          <p:nvPr/>
        </p:nvPicPr>
        <p:blipFill rotWithShape="1">
          <a:blip r:embed="rId3"/>
          <a:srcRect l="66827" t="22507" r="24039" b="62108"/>
          <a:stretch/>
        </p:blipFill>
        <p:spPr bwMode="auto">
          <a:xfrm>
            <a:off x="1018585" y="5915119"/>
            <a:ext cx="542925" cy="5143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87670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639D-1693-5007-F127-006559BAC8C1}"/>
              </a:ext>
            </a:extLst>
          </p:cNvPr>
          <p:cNvSpPr>
            <a:spLocks noGrp="1"/>
          </p:cNvSpPr>
          <p:nvPr>
            <p:ph type="title"/>
          </p:nvPr>
        </p:nvSpPr>
        <p:spPr/>
        <p:txBody>
          <a:bodyPr/>
          <a:lstStyle/>
          <a:p>
            <a:r>
              <a:rPr lang="en-US" dirty="0"/>
              <a:t>Introduction</a:t>
            </a:r>
          </a:p>
        </p:txBody>
      </p:sp>
      <p:sp>
        <p:nvSpPr>
          <p:cNvPr id="3" name="Rectangle 3">
            <a:extLst>
              <a:ext uri="{FF2B5EF4-FFF2-40B4-BE49-F238E27FC236}">
                <a16:creationId xmlns:a16="http://schemas.microsoft.com/office/drawing/2014/main" id="{8788E426-21A1-8237-EC89-0772DF535541}"/>
              </a:ext>
            </a:extLst>
          </p:cNvPr>
          <p:cNvSpPr txBox="1">
            <a:spLocks noChangeArrowheads="1"/>
          </p:cNvSpPr>
          <p:nvPr/>
        </p:nvSpPr>
        <p:spPr>
          <a:xfrm>
            <a:off x="609441" y="1308296"/>
            <a:ext cx="10969942"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dirty="0"/>
              <a:t>Antiretrovirals have transformed HIV into a chronic disease</a:t>
            </a:r>
            <a:endParaRPr lang="en-US" dirty="0"/>
          </a:p>
          <a:p>
            <a:r>
              <a:rPr lang="en-US" dirty="0"/>
              <a:t>In the modern era, the majority of people living with HIV die from non-HIV comorbidities</a:t>
            </a:r>
          </a:p>
        </p:txBody>
      </p:sp>
      <p:pic>
        <p:nvPicPr>
          <p:cNvPr id="1026" name="Picture 2" descr="The figure is a line chart showing the age-adjusted rates of total deaths, human immunodeficiency virus (HIV)–related deaths, and non–HIV-related deaths among persons aged ≥13 years with diagnosed HIV infection, in the United States, during 2010–2018.">
            <a:extLst>
              <a:ext uri="{FF2B5EF4-FFF2-40B4-BE49-F238E27FC236}">
                <a16:creationId xmlns:a16="http://schemas.microsoft.com/office/drawing/2014/main" id="{7D3DF0E7-1D02-FA0C-27CA-6598830932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5470" y="3021014"/>
            <a:ext cx="4972050" cy="31051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01CBD9-FBA4-FDDE-B083-58951297EDA8}"/>
              </a:ext>
            </a:extLst>
          </p:cNvPr>
          <p:cNvSpPr txBox="1"/>
          <p:nvPr/>
        </p:nvSpPr>
        <p:spPr>
          <a:xfrm>
            <a:off x="1902918" y="6092097"/>
            <a:ext cx="6094602" cy="369332"/>
          </a:xfrm>
          <a:prstGeom prst="rect">
            <a:avLst/>
          </a:prstGeom>
          <a:noFill/>
        </p:spPr>
        <p:txBody>
          <a:bodyPr wrap="square">
            <a:spAutoFit/>
          </a:bodyPr>
          <a:lstStyle/>
          <a:p>
            <a:r>
              <a:rPr lang="en-US" b="0" i="1" dirty="0">
                <a:solidFill>
                  <a:srgbClr val="000000"/>
                </a:solidFill>
                <a:effectLst/>
                <a:latin typeface="+mj-lt"/>
              </a:rPr>
              <a:t>MMWR </a:t>
            </a:r>
            <a:r>
              <a:rPr lang="en-US" b="0" i="1" dirty="0" err="1">
                <a:solidFill>
                  <a:srgbClr val="000000"/>
                </a:solidFill>
                <a:effectLst/>
                <a:latin typeface="+mj-lt"/>
              </a:rPr>
              <a:t>Morb</a:t>
            </a:r>
            <a:r>
              <a:rPr lang="en-US" b="0" i="1" dirty="0">
                <a:solidFill>
                  <a:srgbClr val="000000"/>
                </a:solidFill>
                <a:effectLst/>
                <a:latin typeface="+mj-lt"/>
              </a:rPr>
              <a:t> Mortal </a:t>
            </a:r>
            <a:r>
              <a:rPr lang="en-US" b="0" i="1" dirty="0" err="1">
                <a:solidFill>
                  <a:srgbClr val="000000"/>
                </a:solidFill>
                <a:effectLst/>
                <a:latin typeface="+mj-lt"/>
              </a:rPr>
              <a:t>Wkly</a:t>
            </a:r>
            <a:r>
              <a:rPr lang="en-US" b="0" i="1" dirty="0">
                <a:solidFill>
                  <a:srgbClr val="000000"/>
                </a:solidFill>
                <a:effectLst/>
                <a:latin typeface="+mj-lt"/>
              </a:rPr>
              <a:t> Rep</a:t>
            </a:r>
            <a:r>
              <a:rPr lang="en-US" b="0" i="0" dirty="0">
                <a:solidFill>
                  <a:srgbClr val="000000"/>
                </a:solidFill>
                <a:effectLst/>
                <a:latin typeface="+mj-lt"/>
              </a:rPr>
              <a:t> 2020;69:1717–1724.</a:t>
            </a:r>
            <a:endParaRPr lang="en-US" dirty="0">
              <a:latin typeface="+mj-lt"/>
            </a:endParaRPr>
          </a:p>
        </p:txBody>
      </p:sp>
      <p:pic>
        <p:nvPicPr>
          <p:cNvPr id="6" name="Picture 5">
            <a:extLst>
              <a:ext uri="{FF2B5EF4-FFF2-40B4-BE49-F238E27FC236}">
                <a16:creationId xmlns:a16="http://schemas.microsoft.com/office/drawing/2014/main" id="{284ABB77-21F2-233F-B56B-251D4F8EE31C}"/>
              </a:ext>
            </a:extLst>
          </p:cNvPr>
          <p:cNvPicPr>
            <a:picLocks noChangeAspect="1"/>
          </p:cNvPicPr>
          <p:nvPr/>
        </p:nvPicPr>
        <p:blipFill>
          <a:blip r:embed="rId3"/>
          <a:srcRect l="24281" t="6852" r="24793" b="6852"/>
          <a:stretch>
            <a:fillRect/>
          </a:stretch>
        </p:blipFill>
        <p:spPr>
          <a:xfrm>
            <a:off x="609441" y="5403385"/>
            <a:ext cx="967546" cy="984880"/>
          </a:xfrm>
          <a:prstGeom prst="rect">
            <a:avLst/>
          </a:prstGeom>
        </p:spPr>
      </p:pic>
    </p:spTree>
    <p:extLst>
      <p:ext uri="{BB962C8B-B14F-4D97-AF65-F5344CB8AC3E}">
        <p14:creationId xmlns:p14="http://schemas.microsoft.com/office/powerpoint/2010/main" val="2340674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CB6FE-0F12-7035-3CE9-897F685BF90C}"/>
              </a:ext>
            </a:extLst>
          </p:cNvPr>
          <p:cNvSpPr>
            <a:spLocks noGrp="1"/>
          </p:cNvSpPr>
          <p:nvPr>
            <p:ph type="title"/>
          </p:nvPr>
        </p:nvSpPr>
        <p:spPr/>
        <p:txBody>
          <a:bodyPr/>
          <a:lstStyle/>
          <a:p>
            <a:r>
              <a:rPr lang="en-US" dirty="0"/>
              <a:t>High prevalence of cardiac disease in multiple studies globally</a:t>
            </a:r>
          </a:p>
        </p:txBody>
      </p:sp>
      <p:pic>
        <p:nvPicPr>
          <p:cNvPr id="9" name="Picture 8" descr="A picture containing text, screenshot, number, font&#10;&#10;Description automatically generated">
            <a:extLst>
              <a:ext uri="{FF2B5EF4-FFF2-40B4-BE49-F238E27FC236}">
                <a16:creationId xmlns:a16="http://schemas.microsoft.com/office/drawing/2014/main" id="{3221337C-4131-5245-3104-FC807253CDDC}"/>
              </a:ext>
            </a:extLst>
          </p:cNvPr>
          <p:cNvPicPr>
            <a:picLocks noChangeAspect="1"/>
          </p:cNvPicPr>
          <p:nvPr/>
        </p:nvPicPr>
        <p:blipFill>
          <a:blip r:embed="rId2"/>
          <a:stretch>
            <a:fillRect/>
          </a:stretch>
        </p:blipFill>
        <p:spPr>
          <a:xfrm>
            <a:off x="277193" y="1389823"/>
            <a:ext cx="6844445" cy="3933334"/>
          </a:xfrm>
          <a:prstGeom prst="rect">
            <a:avLst/>
          </a:prstGeom>
        </p:spPr>
      </p:pic>
      <p:pic>
        <p:nvPicPr>
          <p:cNvPr id="10" name="Picture 9" descr="A picture containing text, screenshot, menu, number&#10;&#10;Description automatically generated">
            <a:extLst>
              <a:ext uri="{FF2B5EF4-FFF2-40B4-BE49-F238E27FC236}">
                <a16:creationId xmlns:a16="http://schemas.microsoft.com/office/drawing/2014/main" id="{4A7BE415-F7C9-A4D5-D496-538078B66F35}"/>
              </a:ext>
            </a:extLst>
          </p:cNvPr>
          <p:cNvPicPr>
            <a:picLocks noChangeAspect="1"/>
          </p:cNvPicPr>
          <p:nvPr/>
        </p:nvPicPr>
        <p:blipFill>
          <a:blip r:embed="rId3"/>
          <a:stretch>
            <a:fillRect/>
          </a:stretch>
        </p:blipFill>
        <p:spPr>
          <a:xfrm>
            <a:off x="7618978" y="1248957"/>
            <a:ext cx="4111707" cy="4433620"/>
          </a:xfrm>
          <a:prstGeom prst="rect">
            <a:avLst/>
          </a:prstGeom>
        </p:spPr>
      </p:pic>
      <p:sp>
        <p:nvSpPr>
          <p:cNvPr id="11" name="TextBox 10">
            <a:extLst>
              <a:ext uri="{FF2B5EF4-FFF2-40B4-BE49-F238E27FC236}">
                <a16:creationId xmlns:a16="http://schemas.microsoft.com/office/drawing/2014/main" id="{648D16B1-CB18-9DE1-7535-291BDBA3C65D}"/>
              </a:ext>
            </a:extLst>
          </p:cNvPr>
          <p:cNvSpPr txBox="1"/>
          <p:nvPr/>
        </p:nvSpPr>
        <p:spPr>
          <a:xfrm>
            <a:off x="655733" y="5682577"/>
            <a:ext cx="4695585" cy="367216"/>
          </a:xfrm>
          <a:prstGeom prst="rect">
            <a:avLst/>
          </a:prstGeom>
          <a:noFill/>
        </p:spPr>
        <p:txBody>
          <a:bodyPr wrap="square">
            <a:spAutoFit/>
          </a:bodyPr>
          <a:lstStyle/>
          <a:p>
            <a:pPr>
              <a:lnSpc>
                <a:spcPct val="107000"/>
              </a:lnSpc>
              <a:spcAft>
                <a:spcPts val="485"/>
              </a:spcAft>
            </a:pPr>
            <a:r>
              <a:rPr lang="en-US" i="1" dirty="0">
                <a:latin typeface="+mj-lt"/>
                <a:ea typeface="Calibri" panose="020F0502020204030204" pitchFamily="34" charset="0"/>
                <a:cs typeface="Times New Roman" panose="02020603050405020304" pitchFamily="18" charset="0"/>
              </a:rPr>
              <a:t>JACC Heart Fail</a:t>
            </a:r>
            <a:r>
              <a:rPr lang="en-US" dirty="0">
                <a:latin typeface="+mj-lt"/>
                <a:ea typeface="Calibri" panose="020F0502020204030204" pitchFamily="34" charset="0"/>
                <a:cs typeface="Times New Roman" panose="02020603050405020304" pitchFamily="18" charset="0"/>
              </a:rPr>
              <a:t>. 2019 Feb;7(2):98-108.</a:t>
            </a:r>
          </a:p>
        </p:txBody>
      </p:sp>
      <p:pic>
        <p:nvPicPr>
          <p:cNvPr id="12" name="Picture 11">
            <a:extLst>
              <a:ext uri="{FF2B5EF4-FFF2-40B4-BE49-F238E27FC236}">
                <a16:creationId xmlns:a16="http://schemas.microsoft.com/office/drawing/2014/main" id="{3DE503E8-2754-54B8-FA47-E9D4CB2CC300}"/>
              </a:ext>
            </a:extLst>
          </p:cNvPr>
          <p:cNvPicPr>
            <a:picLocks noChangeAspect="1"/>
          </p:cNvPicPr>
          <p:nvPr/>
        </p:nvPicPr>
        <p:blipFill rotWithShape="1">
          <a:blip r:embed="rId4"/>
          <a:srcRect l="66987" t="21937" r="24199" b="61538"/>
          <a:stretch/>
        </p:blipFill>
        <p:spPr bwMode="auto">
          <a:xfrm>
            <a:off x="95298" y="5472365"/>
            <a:ext cx="647078" cy="68237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07717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C9719-E5B2-66CB-3FCE-12374C751A65}"/>
              </a:ext>
            </a:extLst>
          </p:cNvPr>
          <p:cNvSpPr>
            <a:spLocks noGrp="1"/>
          </p:cNvSpPr>
          <p:nvPr>
            <p:ph type="title"/>
          </p:nvPr>
        </p:nvSpPr>
        <p:spPr/>
        <p:txBody>
          <a:bodyPr/>
          <a:lstStyle/>
          <a:p>
            <a:r>
              <a:rPr lang="en-US" dirty="0"/>
              <a:t>Systolic and diastolic dysfunction in women with HIV</a:t>
            </a:r>
          </a:p>
        </p:txBody>
      </p:sp>
      <p:sp>
        <p:nvSpPr>
          <p:cNvPr id="5" name="TextBox 4">
            <a:extLst>
              <a:ext uri="{FF2B5EF4-FFF2-40B4-BE49-F238E27FC236}">
                <a16:creationId xmlns:a16="http://schemas.microsoft.com/office/drawing/2014/main" id="{0E9BB799-C26A-D3B1-F8B7-E89BF2FBD643}"/>
              </a:ext>
            </a:extLst>
          </p:cNvPr>
          <p:cNvSpPr txBox="1"/>
          <p:nvPr/>
        </p:nvSpPr>
        <p:spPr>
          <a:xfrm>
            <a:off x="558769" y="5692879"/>
            <a:ext cx="5114667" cy="369332"/>
          </a:xfrm>
          <a:prstGeom prst="rect">
            <a:avLst/>
          </a:prstGeom>
          <a:noFill/>
        </p:spPr>
        <p:txBody>
          <a:bodyPr wrap="square">
            <a:spAutoFit/>
          </a:bodyPr>
          <a:lstStyle/>
          <a:p>
            <a:r>
              <a:rPr lang="en-US" i="1" dirty="0"/>
              <a:t>Clin Infect Dis</a:t>
            </a:r>
            <a:r>
              <a:rPr lang="en-US" dirty="0"/>
              <a:t>. 2023 Jan 13;76(2):210-219. </a:t>
            </a:r>
          </a:p>
        </p:txBody>
      </p:sp>
      <p:pic>
        <p:nvPicPr>
          <p:cNvPr id="6" name="Picture 5">
            <a:extLst>
              <a:ext uri="{FF2B5EF4-FFF2-40B4-BE49-F238E27FC236}">
                <a16:creationId xmlns:a16="http://schemas.microsoft.com/office/drawing/2014/main" id="{1B683352-2378-A5E2-4291-38694A64F2F2}"/>
              </a:ext>
            </a:extLst>
          </p:cNvPr>
          <p:cNvPicPr>
            <a:picLocks noChangeAspect="1"/>
          </p:cNvPicPr>
          <p:nvPr/>
        </p:nvPicPr>
        <p:blipFill rotWithShape="1">
          <a:blip r:embed="rId2"/>
          <a:srcRect l="65705" t="22507" r="24199" b="61538"/>
          <a:stretch/>
        </p:blipFill>
        <p:spPr bwMode="auto">
          <a:xfrm>
            <a:off x="12455" y="5595302"/>
            <a:ext cx="625387" cy="555900"/>
          </a:xfrm>
          <a:prstGeom prst="rect">
            <a:avLst/>
          </a:prstGeom>
          <a:ln>
            <a:noFill/>
          </a:ln>
          <a:extLst>
            <a:ext uri="{53640926-AAD7-44D8-BBD7-CCE9431645EC}">
              <a14:shadowObscured xmlns:a14="http://schemas.microsoft.com/office/drawing/2010/main"/>
            </a:ext>
          </a:extLst>
        </p:spPr>
      </p:pic>
      <p:pic>
        <p:nvPicPr>
          <p:cNvPr id="7" name="Picture 2" descr="Graphical Abstract">
            <a:extLst>
              <a:ext uri="{FF2B5EF4-FFF2-40B4-BE49-F238E27FC236}">
                <a16:creationId xmlns:a16="http://schemas.microsoft.com/office/drawing/2014/main" id="{28842EE2-BE38-0842-10CF-62AF554BB36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4729"/>
          <a:stretch/>
        </p:blipFill>
        <p:spPr bwMode="auto">
          <a:xfrm>
            <a:off x="277194" y="1353901"/>
            <a:ext cx="6268217" cy="394052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Graphical Abstract">
            <a:extLst>
              <a:ext uri="{FF2B5EF4-FFF2-40B4-BE49-F238E27FC236}">
                <a16:creationId xmlns:a16="http://schemas.microsoft.com/office/drawing/2014/main" id="{0C889DEE-2ADF-D1EB-585D-2FECD0FCF5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6529"/>
          <a:stretch/>
        </p:blipFill>
        <p:spPr bwMode="auto">
          <a:xfrm>
            <a:off x="6602601" y="1352430"/>
            <a:ext cx="5309030" cy="3941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18490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00BA2-A8C6-2B0A-DC78-3C074BF99A99}"/>
              </a:ext>
            </a:extLst>
          </p:cNvPr>
          <p:cNvSpPr>
            <a:spLocks noGrp="1"/>
          </p:cNvSpPr>
          <p:nvPr>
            <p:ph type="title"/>
          </p:nvPr>
        </p:nvSpPr>
        <p:spPr/>
        <p:txBody>
          <a:bodyPr/>
          <a:lstStyle/>
          <a:p>
            <a:r>
              <a:rPr lang="en-US" dirty="0"/>
              <a:t>Most people with HIV have abnormal cardiac MRI findings</a:t>
            </a:r>
          </a:p>
        </p:txBody>
      </p:sp>
      <p:sp>
        <p:nvSpPr>
          <p:cNvPr id="4" name="Text Placeholder 3">
            <a:extLst>
              <a:ext uri="{FF2B5EF4-FFF2-40B4-BE49-F238E27FC236}">
                <a16:creationId xmlns:a16="http://schemas.microsoft.com/office/drawing/2014/main" id="{C851A0CA-5E48-F2FA-F11B-BC43AFF314B4}"/>
              </a:ext>
            </a:extLst>
          </p:cNvPr>
          <p:cNvSpPr>
            <a:spLocks noGrp="1"/>
          </p:cNvSpPr>
          <p:nvPr>
            <p:ph type="body" sz="quarter" idx="4294967295"/>
          </p:nvPr>
        </p:nvSpPr>
        <p:spPr>
          <a:xfrm>
            <a:off x="166255" y="1076970"/>
            <a:ext cx="10912475" cy="277813"/>
          </a:xfrm>
          <a:prstGeom prst="rect">
            <a:avLst/>
          </a:prstGeom>
        </p:spPr>
        <p:txBody>
          <a:bodyPr/>
          <a:lstStyle/>
          <a:p>
            <a:pPr marL="0" indent="0">
              <a:buNone/>
            </a:pPr>
            <a:r>
              <a:rPr lang="en-US" dirty="0"/>
              <a:t>	Myocardial fibrosis in 76% of asymptomatic PLWH compared 	with 13% of control subjects (P&lt;0.001)</a:t>
            </a:r>
          </a:p>
          <a:p>
            <a:endParaRPr lang="en-US" dirty="0"/>
          </a:p>
        </p:txBody>
      </p:sp>
      <p:pic>
        <p:nvPicPr>
          <p:cNvPr id="5" name="Picture 4">
            <a:extLst>
              <a:ext uri="{FF2B5EF4-FFF2-40B4-BE49-F238E27FC236}">
                <a16:creationId xmlns:a16="http://schemas.microsoft.com/office/drawing/2014/main" id="{E8F644F2-87A8-69D9-4889-46BF20567477}"/>
              </a:ext>
            </a:extLst>
          </p:cNvPr>
          <p:cNvPicPr>
            <a:picLocks noChangeAspect="1"/>
          </p:cNvPicPr>
          <p:nvPr/>
        </p:nvPicPr>
        <p:blipFill rotWithShape="1">
          <a:blip r:embed="rId2"/>
          <a:srcRect b="51975"/>
          <a:stretch/>
        </p:blipFill>
        <p:spPr>
          <a:xfrm>
            <a:off x="1818373" y="2296236"/>
            <a:ext cx="7608237" cy="3316868"/>
          </a:xfrm>
          <a:prstGeom prst="rect">
            <a:avLst/>
          </a:prstGeom>
        </p:spPr>
      </p:pic>
      <p:sp>
        <p:nvSpPr>
          <p:cNvPr id="6" name="TextBox 5">
            <a:extLst>
              <a:ext uri="{FF2B5EF4-FFF2-40B4-BE49-F238E27FC236}">
                <a16:creationId xmlns:a16="http://schemas.microsoft.com/office/drawing/2014/main" id="{031FD5CE-4AF2-016A-8E96-7C26C9899467}"/>
              </a:ext>
            </a:extLst>
          </p:cNvPr>
          <p:cNvSpPr txBox="1"/>
          <p:nvPr/>
        </p:nvSpPr>
        <p:spPr>
          <a:xfrm>
            <a:off x="963451" y="5873363"/>
            <a:ext cx="4761940" cy="369332"/>
          </a:xfrm>
          <a:prstGeom prst="rect">
            <a:avLst/>
          </a:prstGeom>
          <a:noFill/>
        </p:spPr>
        <p:txBody>
          <a:bodyPr wrap="square">
            <a:spAutoFit/>
          </a:bodyPr>
          <a:lstStyle/>
          <a:p>
            <a:r>
              <a:rPr lang="en-US" i="1" dirty="0"/>
              <a:t>Circulation</a:t>
            </a:r>
            <a:r>
              <a:rPr lang="en-US" dirty="0"/>
              <a:t>. 2013 Aug 20;128(8):814-22.</a:t>
            </a:r>
          </a:p>
        </p:txBody>
      </p:sp>
      <p:pic>
        <p:nvPicPr>
          <p:cNvPr id="7" name="Picture 6">
            <a:extLst>
              <a:ext uri="{FF2B5EF4-FFF2-40B4-BE49-F238E27FC236}">
                <a16:creationId xmlns:a16="http://schemas.microsoft.com/office/drawing/2014/main" id="{D0079785-0894-227A-5DBE-9F71BB09E06B}"/>
              </a:ext>
            </a:extLst>
          </p:cNvPr>
          <p:cNvPicPr>
            <a:picLocks noChangeAspect="1"/>
          </p:cNvPicPr>
          <p:nvPr/>
        </p:nvPicPr>
        <p:blipFill rotWithShape="1">
          <a:blip r:embed="rId3"/>
          <a:srcRect l="66025" t="23647" r="23558" b="62678"/>
          <a:stretch/>
        </p:blipFill>
        <p:spPr bwMode="auto">
          <a:xfrm>
            <a:off x="0" y="5646776"/>
            <a:ext cx="1042929" cy="7701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49012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59D25-F38C-6E73-3FD8-78D9FA7E28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2EFCF2-A2E0-F24A-F20C-3E00AD90432E}"/>
              </a:ext>
            </a:extLst>
          </p:cNvPr>
          <p:cNvSpPr>
            <a:spLocks noGrp="1"/>
          </p:cNvSpPr>
          <p:nvPr>
            <p:ph type="title"/>
          </p:nvPr>
        </p:nvSpPr>
        <p:spPr/>
        <p:txBody>
          <a:bodyPr/>
          <a:lstStyle/>
          <a:p>
            <a:r>
              <a:rPr lang="en-US" dirty="0"/>
              <a:t>HIV D+/R- heart transplants in the ARV era</a:t>
            </a:r>
          </a:p>
        </p:txBody>
      </p:sp>
      <p:sp>
        <p:nvSpPr>
          <p:cNvPr id="10" name="TextBox 9">
            <a:extLst>
              <a:ext uri="{FF2B5EF4-FFF2-40B4-BE49-F238E27FC236}">
                <a16:creationId xmlns:a16="http://schemas.microsoft.com/office/drawing/2014/main" id="{5EE94093-4BB3-ED70-1E48-A8554299C809}"/>
              </a:ext>
            </a:extLst>
          </p:cNvPr>
          <p:cNvSpPr txBox="1"/>
          <p:nvPr/>
        </p:nvSpPr>
        <p:spPr>
          <a:xfrm>
            <a:off x="3564548" y="5781030"/>
            <a:ext cx="5059733" cy="923330"/>
          </a:xfrm>
          <a:prstGeom prst="rect">
            <a:avLst/>
          </a:prstGeom>
          <a:noFill/>
        </p:spPr>
        <p:txBody>
          <a:bodyPr wrap="square">
            <a:spAutoFit/>
          </a:bodyPr>
          <a:lstStyle/>
          <a:p>
            <a:r>
              <a:rPr lang="de-DE" i="1" dirty="0"/>
              <a:t>Am J Transplant</a:t>
            </a:r>
            <a:r>
              <a:rPr lang="de-DE" dirty="0"/>
              <a:t>.  2011 Jun;11(6):1218-25.</a:t>
            </a:r>
          </a:p>
          <a:p>
            <a:endParaRPr lang="de-DE" dirty="0"/>
          </a:p>
          <a:p>
            <a:r>
              <a:rPr lang="de-DE" dirty="0"/>
              <a:t>ATC 2016, abstract C292 </a:t>
            </a:r>
            <a:endParaRPr lang="en-US" dirty="0"/>
          </a:p>
        </p:txBody>
      </p:sp>
      <p:pic>
        <p:nvPicPr>
          <p:cNvPr id="11" name="Picture 10">
            <a:extLst>
              <a:ext uri="{FF2B5EF4-FFF2-40B4-BE49-F238E27FC236}">
                <a16:creationId xmlns:a16="http://schemas.microsoft.com/office/drawing/2014/main" id="{E6F18A30-D02A-FA3C-E593-607614F616A6}"/>
              </a:ext>
            </a:extLst>
          </p:cNvPr>
          <p:cNvPicPr>
            <a:picLocks noChangeAspect="1"/>
          </p:cNvPicPr>
          <p:nvPr/>
        </p:nvPicPr>
        <p:blipFill rotWithShape="1">
          <a:blip r:embed="rId2"/>
          <a:srcRect l="66026" t="19743" r="23397" b="65129"/>
          <a:stretch/>
        </p:blipFill>
        <p:spPr bwMode="auto">
          <a:xfrm>
            <a:off x="2760535" y="6150273"/>
            <a:ext cx="804010" cy="71873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322C1FDE-A5D0-819F-F3EC-6A507A45F1F9}"/>
              </a:ext>
            </a:extLst>
          </p:cNvPr>
          <p:cNvPicPr>
            <a:picLocks noChangeAspect="1"/>
          </p:cNvPicPr>
          <p:nvPr/>
        </p:nvPicPr>
        <p:blipFill rotWithShape="1">
          <a:blip r:embed="rId3"/>
          <a:srcRect l="65705" t="19487" r="23718" b="65384"/>
          <a:stretch/>
        </p:blipFill>
        <p:spPr bwMode="auto">
          <a:xfrm>
            <a:off x="2760535" y="5461210"/>
            <a:ext cx="756531" cy="676293"/>
          </a:xfrm>
          <a:prstGeom prst="rect">
            <a:avLst/>
          </a:prstGeom>
          <a:ln>
            <a:noFill/>
          </a:ln>
          <a:extLst>
            <a:ext uri="{53640926-AAD7-44D8-BBD7-CCE9431645EC}">
              <a14:shadowObscured xmlns:a14="http://schemas.microsoft.com/office/drawing/2010/main"/>
            </a:ext>
          </a:extLst>
        </p:spPr>
      </p:pic>
      <p:graphicFrame>
        <p:nvGraphicFramePr>
          <p:cNvPr id="3" name="Diagram 2">
            <a:extLst>
              <a:ext uri="{FF2B5EF4-FFF2-40B4-BE49-F238E27FC236}">
                <a16:creationId xmlns:a16="http://schemas.microsoft.com/office/drawing/2014/main" id="{4AB44494-9EB5-4943-2500-323AFA2E6D06}"/>
              </a:ext>
            </a:extLst>
          </p:cNvPr>
          <p:cNvGraphicFramePr/>
          <p:nvPr>
            <p:extLst>
              <p:ext uri="{D42A27DB-BD31-4B8C-83A1-F6EECF244321}">
                <p14:modId xmlns:p14="http://schemas.microsoft.com/office/powerpoint/2010/main" val="3403496899"/>
              </p:ext>
            </p:extLst>
          </p:nvPr>
        </p:nvGraphicFramePr>
        <p:xfrm>
          <a:off x="742978" y="1396790"/>
          <a:ext cx="7809760" cy="2577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4" name="Straight Connector 3">
            <a:extLst>
              <a:ext uri="{FF2B5EF4-FFF2-40B4-BE49-F238E27FC236}">
                <a16:creationId xmlns:a16="http://schemas.microsoft.com/office/drawing/2014/main" id="{C94DCD8F-D388-F025-91BD-76030A5CA472}"/>
              </a:ext>
            </a:extLst>
          </p:cNvPr>
          <p:cNvCxnSpPr>
            <a:cxnSpLocks/>
          </p:cNvCxnSpPr>
          <p:nvPr/>
        </p:nvCxnSpPr>
        <p:spPr>
          <a:xfrm>
            <a:off x="6566183" y="1396790"/>
            <a:ext cx="0" cy="165199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D92AC204-86D1-6435-437D-4DEFEAFCEAB3}"/>
              </a:ext>
            </a:extLst>
          </p:cNvPr>
          <p:cNvSpPr txBox="1"/>
          <p:nvPr/>
        </p:nvSpPr>
        <p:spPr>
          <a:xfrm>
            <a:off x="6661148" y="1746954"/>
            <a:ext cx="1796626" cy="1138773"/>
          </a:xfrm>
          <a:prstGeom prst="rect">
            <a:avLst/>
          </a:prstGeom>
          <a:noFill/>
        </p:spPr>
        <p:txBody>
          <a:bodyPr wrap="square">
            <a:spAutoFit/>
          </a:bodyPr>
          <a:lstStyle/>
          <a:p>
            <a:r>
              <a:rPr lang="en-US" sz="1700" dirty="0"/>
              <a:t>Mild rejection treated with oral prednisone</a:t>
            </a:r>
          </a:p>
          <a:p>
            <a:endParaRPr lang="en-US" sz="1700" dirty="0">
              <a:latin typeface="Aptos (Body)"/>
            </a:endParaRPr>
          </a:p>
        </p:txBody>
      </p:sp>
      <p:graphicFrame>
        <p:nvGraphicFramePr>
          <p:cNvPr id="14" name="Diagram 13">
            <a:extLst>
              <a:ext uri="{FF2B5EF4-FFF2-40B4-BE49-F238E27FC236}">
                <a16:creationId xmlns:a16="http://schemas.microsoft.com/office/drawing/2014/main" id="{B5ED2EC2-A116-AB28-2163-28F7F074D85B}"/>
              </a:ext>
            </a:extLst>
          </p:cNvPr>
          <p:cNvGraphicFramePr/>
          <p:nvPr>
            <p:extLst>
              <p:ext uri="{D42A27DB-BD31-4B8C-83A1-F6EECF244321}">
                <p14:modId xmlns:p14="http://schemas.microsoft.com/office/powerpoint/2010/main" val="3421472856"/>
              </p:ext>
            </p:extLst>
          </p:nvPr>
        </p:nvGraphicFramePr>
        <p:xfrm>
          <a:off x="722823" y="3429000"/>
          <a:ext cx="7809760" cy="257746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cxnSp>
        <p:nvCxnSpPr>
          <p:cNvPr id="17" name="Straight Connector 16">
            <a:extLst>
              <a:ext uri="{FF2B5EF4-FFF2-40B4-BE49-F238E27FC236}">
                <a16:creationId xmlns:a16="http://schemas.microsoft.com/office/drawing/2014/main" id="{555266DC-018C-B6B7-7FDE-EC9038E41BDD}"/>
              </a:ext>
            </a:extLst>
          </p:cNvPr>
          <p:cNvCxnSpPr>
            <a:cxnSpLocks/>
          </p:cNvCxnSpPr>
          <p:nvPr/>
        </p:nvCxnSpPr>
        <p:spPr>
          <a:xfrm>
            <a:off x="6546027" y="3429000"/>
            <a:ext cx="0" cy="165199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A5CBE071-8A17-AD78-635F-DBBC21D7BEEE}"/>
              </a:ext>
            </a:extLst>
          </p:cNvPr>
          <p:cNvSpPr txBox="1"/>
          <p:nvPr/>
        </p:nvSpPr>
        <p:spPr>
          <a:xfrm>
            <a:off x="6640993" y="3444060"/>
            <a:ext cx="1796626" cy="1661993"/>
          </a:xfrm>
          <a:prstGeom prst="rect">
            <a:avLst/>
          </a:prstGeom>
          <a:noFill/>
        </p:spPr>
        <p:txBody>
          <a:bodyPr wrap="square">
            <a:spAutoFit/>
          </a:bodyPr>
          <a:lstStyle/>
          <a:p>
            <a:pPr lvl="0">
              <a:buFontTx/>
              <a:buNone/>
            </a:pPr>
            <a:r>
              <a:rPr lang="en-US" sz="1700" dirty="0"/>
              <a:t>Moderate rejection</a:t>
            </a:r>
          </a:p>
          <a:p>
            <a:pPr lvl="0">
              <a:buFontTx/>
              <a:buNone/>
            </a:pPr>
            <a:endParaRPr lang="en-US" sz="1700" dirty="0"/>
          </a:p>
          <a:p>
            <a:pPr lvl="0">
              <a:buFontTx/>
              <a:buNone/>
            </a:pPr>
            <a:r>
              <a:rPr lang="en-US" sz="1700" dirty="0"/>
              <a:t>Coronary allograft vasculopathy</a:t>
            </a:r>
          </a:p>
        </p:txBody>
      </p:sp>
    </p:spTree>
    <p:extLst>
      <p:ext uri="{BB962C8B-B14F-4D97-AF65-F5344CB8AC3E}">
        <p14:creationId xmlns:p14="http://schemas.microsoft.com/office/powerpoint/2010/main" val="22959731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7F267-4218-8A86-5CA7-49F9B9232B69}"/>
              </a:ext>
            </a:extLst>
          </p:cNvPr>
          <p:cNvSpPr>
            <a:spLocks noGrp="1"/>
          </p:cNvSpPr>
          <p:nvPr>
            <p:ph type="title"/>
          </p:nvPr>
        </p:nvSpPr>
        <p:spPr/>
        <p:txBody>
          <a:bodyPr/>
          <a:lstStyle/>
          <a:p>
            <a:r>
              <a:rPr lang="en-US" dirty="0"/>
              <a:t>HIV D+/R+ transplant</a:t>
            </a:r>
          </a:p>
        </p:txBody>
      </p:sp>
      <p:sp>
        <p:nvSpPr>
          <p:cNvPr id="3" name="Text Placeholder 2">
            <a:extLst>
              <a:ext uri="{FF2B5EF4-FFF2-40B4-BE49-F238E27FC236}">
                <a16:creationId xmlns:a16="http://schemas.microsoft.com/office/drawing/2014/main" id="{90C70527-DA31-9898-3A82-A2E1E8E3B3E6}"/>
              </a:ext>
            </a:extLst>
          </p:cNvPr>
          <p:cNvSpPr>
            <a:spLocks noGrp="1"/>
          </p:cNvSpPr>
          <p:nvPr>
            <p:ph type="body" sz="quarter" idx="4294967295"/>
          </p:nvPr>
        </p:nvSpPr>
        <p:spPr>
          <a:xfrm>
            <a:off x="363682" y="1349375"/>
            <a:ext cx="10548793" cy="4584700"/>
          </a:xfrm>
          <a:prstGeom prst="rect">
            <a:avLst/>
          </a:prstGeom>
        </p:spPr>
        <p:txBody>
          <a:bodyPr/>
          <a:lstStyle/>
          <a:p>
            <a:r>
              <a:rPr lang="en-US" sz="2546" dirty="0"/>
              <a:t>Nine transplants performed at 3 centers in the United States, 2022-2025</a:t>
            </a:r>
          </a:p>
        </p:txBody>
      </p:sp>
      <p:sp>
        <p:nvSpPr>
          <p:cNvPr id="5" name="TextBox 4">
            <a:extLst>
              <a:ext uri="{FF2B5EF4-FFF2-40B4-BE49-F238E27FC236}">
                <a16:creationId xmlns:a16="http://schemas.microsoft.com/office/drawing/2014/main" id="{9E56E2F2-FD08-2360-ACE0-2C49B9ABD681}"/>
              </a:ext>
            </a:extLst>
          </p:cNvPr>
          <p:cNvSpPr txBox="1"/>
          <p:nvPr/>
        </p:nvSpPr>
        <p:spPr>
          <a:xfrm>
            <a:off x="645995" y="6123290"/>
            <a:ext cx="5931450" cy="369332"/>
          </a:xfrm>
          <a:prstGeom prst="rect">
            <a:avLst/>
          </a:prstGeom>
          <a:noFill/>
        </p:spPr>
        <p:txBody>
          <a:bodyPr wrap="square">
            <a:spAutoFit/>
          </a:bodyPr>
          <a:lstStyle/>
          <a:p>
            <a:r>
              <a:rPr lang="en-US" i="1" dirty="0"/>
              <a:t>J Heart Lung Transplant</a:t>
            </a:r>
            <a:r>
              <a:rPr lang="en-US" dirty="0"/>
              <a:t>. 2023 Mar;42(3):406-408.</a:t>
            </a:r>
          </a:p>
        </p:txBody>
      </p:sp>
      <p:pic>
        <p:nvPicPr>
          <p:cNvPr id="6" name="Picture 5">
            <a:extLst>
              <a:ext uri="{FF2B5EF4-FFF2-40B4-BE49-F238E27FC236}">
                <a16:creationId xmlns:a16="http://schemas.microsoft.com/office/drawing/2014/main" id="{442BBC1F-07D5-8D9D-5826-1A86CD48D201}"/>
              </a:ext>
            </a:extLst>
          </p:cNvPr>
          <p:cNvPicPr>
            <a:picLocks noChangeAspect="1"/>
          </p:cNvPicPr>
          <p:nvPr/>
        </p:nvPicPr>
        <p:blipFill rotWithShape="1">
          <a:blip r:embed="rId2"/>
          <a:srcRect l="65865" t="20000" r="23878" b="65385"/>
          <a:stretch/>
        </p:blipFill>
        <p:spPr bwMode="auto">
          <a:xfrm>
            <a:off x="0" y="5835794"/>
            <a:ext cx="657998" cy="586030"/>
          </a:xfrm>
          <a:prstGeom prst="rect">
            <a:avLst/>
          </a:prstGeom>
          <a:ln>
            <a:noFill/>
          </a:ln>
          <a:extLst>
            <a:ext uri="{53640926-AAD7-44D8-BBD7-CCE9431645EC}">
              <a14:shadowObscured xmlns:a14="http://schemas.microsoft.com/office/drawing/2010/main"/>
            </a:ext>
          </a:extLst>
        </p:spPr>
      </p:pic>
      <p:pic>
        <p:nvPicPr>
          <p:cNvPr id="7" name="Picture 3" descr="Timeline&#10;&#10;Description automatically generated">
            <a:extLst>
              <a:ext uri="{FF2B5EF4-FFF2-40B4-BE49-F238E27FC236}">
                <a16:creationId xmlns:a16="http://schemas.microsoft.com/office/drawing/2014/main" id="{CCA1658F-0137-694B-7181-CD5187BA4B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80" y="1798814"/>
            <a:ext cx="9493920" cy="413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0637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E9620B8-75BF-ABA2-C520-E6223DEAD9BE}"/>
              </a:ext>
            </a:extLst>
          </p:cNvPr>
          <p:cNvSpPr>
            <a:spLocks noGrp="1"/>
          </p:cNvSpPr>
          <p:nvPr>
            <p:ph type="title"/>
          </p:nvPr>
        </p:nvSpPr>
        <p:spPr>
          <a:xfrm>
            <a:off x="609441" y="627616"/>
            <a:ext cx="10969943" cy="437043"/>
          </a:xfrm>
        </p:spPr>
        <p:txBody>
          <a:bodyPr/>
          <a:lstStyle/>
          <a:p>
            <a:r>
              <a:rPr lang="en-US" sz="2800" dirty="0"/>
              <a:t>HIV D+/R+ vs HIV D-/R+: the Montefiore experience 2015-2025</a:t>
            </a:r>
          </a:p>
        </p:txBody>
      </p:sp>
      <p:sp>
        <p:nvSpPr>
          <p:cNvPr id="3" name="Text Placeholder 2">
            <a:extLst>
              <a:ext uri="{FF2B5EF4-FFF2-40B4-BE49-F238E27FC236}">
                <a16:creationId xmlns:a16="http://schemas.microsoft.com/office/drawing/2014/main" id="{E48F4DF4-C648-4D7F-DDF8-5F4A546E6619}"/>
              </a:ext>
            </a:extLst>
          </p:cNvPr>
          <p:cNvSpPr>
            <a:spLocks noGrp="1"/>
          </p:cNvSpPr>
          <p:nvPr>
            <p:ph type="body" sz="quarter" idx="4294967295"/>
          </p:nvPr>
        </p:nvSpPr>
        <p:spPr>
          <a:xfrm>
            <a:off x="6950075" y="1349375"/>
            <a:ext cx="5238750" cy="4584700"/>
          </a:xfrm>
          <a:prstGeom prst="rect">
            <a:avLst/>
          </a:prstGeom>
        </p:spPr>
        <p:txBody>
          <a:bodyPr/>
          <a:lstStyle/>
          <a:p>
            <a:pPr marL="0" indent="0">
              <a:buNone/>
            </a:pPr>
            <a:endParaRPr lang="en-US" altLang="en-US" sz="1940" dirty="0">
              <a:latin typeface="Times New Roman" panose="02020603050405020304" pitchFamily="18" charset="0"/>
              <a:ea typeface="ヒラギノ角ゴ Pro W3"/>
            </a:endParaRPr>
          </a:p>
          <a:p>
            <a:r>
              <a:rPr lang="en-US" altLang="en-US" sz="1940" dirty="0">
                <a:latin typeface="Times New Roman" panose="02020603050405020304" pitchFamily="18" charset="0"/>
                <a:ea typeface="ヒラギノ角ゴ Pro W3"/>
              </a:rPr>
              <a:t>Ten recipients with HIV (3 received simultaneous kidney transplantation. </a:t>
            </a:r>
          </a:p>
          <a:p>
            <a:r>
              <a:rPr lang="en-US" altLang="en-US" sz="1940" dirty="0">
                <a:latin typeface="Times New Roman" panose="02020603050405020304" pitchFamily="18" charset="0"/>
                <a:ea typeface="ヒラギノ角ゴ Pro W3"/>
              </a:rPr>
              <a:t>Divided into two groups:</a:t>
            </a:r>
          </a:p>
          <a:p>
            <a:pPr lvl="1"/>
            <a:r>
              <a:rPr lang="en-US" altLang="en-US" sz="1940" dirty="0">
                <a:latin typeface="Times New Roman" panose="02020603050405020304" pitchFamily="18" charset="0"/>
                <a:ea typeface="ヒラギノ角ゴ Pro W3"/>
              </a:rPr>
              <a:t>Four HIV D+/R+</a:t>
            </a:r>
          </a:p>
          <a:p>
            <a:pPr lvl="1"/>
            <a:r>
              <a:rPr lang="en-US" altLang="en-US" sz="1940" dirty="0">
                <a:latin typeface="Times New Roman" panose="02020603050405020304" pitchFamily="18" charset="0"/>
                <a:ea typeface="ヒラギノ角ゴ Pro W3"/>
              </a:rPr>
              <a:t>Six HIV D-/R+</a:t>
            </a:r>
          </a:p>
          <a:p>
            <a:r>
              <a:rPr lang="en-US" altLang="en-US" sz="1940" dirty="0">
                <a:latin typeface="Times New Roman" panose="02020603050405020304" pitchFamily="18" charset="0"/>
                <a:ea typeface="ヒラギノ角ゴ Pro W3"/>
              </a:rPr>
              <a:t>Outcomes: Survival, graft function, rejection, infection and dd-cfDNA</a:t>
            </a:r>
          </a:p>
          <a:p>
            <a:endParaRPr lang="en-US" sz="1940" dirty="0"/>
          </a:p>
        </p:txBody>
      </p:sp>
      <p:graphicFrame>
        <p:nvGraphicFramePr>
          <p:cNvPr id="7" name="Content Placeholder 6">
            <a:extLst>
              <a:ext uri="{FF2B5EF4-FFF2-40B4-BE49-F238E27FC236}">
                <a16:creationId xmlns:a16="http://schemas.microsoft.com/office/drawing/2014/main" id="{4AB4788D-1828-6E88-531D-D945D6DAB81B}"/>
              </a:ext>
            </a:extLst>
          </p:cNvPr>
          <p:cNvGraphicFramePr>
            <a:graphicFrameLocks/>
          </p:cNvGraphicFramePr>
          <p:nvPr/>
        </p:nvGraphicFramePr>
        <p:xfrm>
          <a:off x="781532" y="1332495"/>
          <a:ext cx="5424729" cy="4312529"/>
        </p:xfrm>
        <a:graphic>
          <a:graphicData uri="http://schemas.openxmlformats.org/drawingml/2006/table">
            <a:tbl>
              <a:tblPr firstRow="1" firstCol="1" bandRow="1">
                <a:tableStyleId>{E8B1032C-EA38-4F05-BA0D-38AFFFC7BED3}</a:tableStyleId>
              </a:tblPr>
              <a:tblGrid>
                <a:gridCol w="2454924">
                  <a:extLst>
                    <a:ext uri="{9D8B030D-6E8A-4147-A177-3AD203B41FA5}">
                      <a16:colId xmlns:a16="http://schemas.microsoft.com/office/drawing/2014/main" val="20000"/>
                    </a:ext>
                  </a:extLst>
                </a:gridCol>
                <a:gridCol w="819257">
                  <a:extLst>
                    <a:ext uri="{9D8B030D-6E8A-4147-A177-3AD203B41FA5}">
                      <a16:colId xmlns:a16="http://schemas.microsoft.com/office/drawing/2014/main" val="20001"/>
                    </a:ext>
                  </a:extLst>
                </a:gridCol>
                <a:gridCol w="812999">
                  <a:extLst>
                    <a:ext uri="{9D8B030D-6E8A-4147-A177-3AD203B41FA5}">
                      <a16:colId xmlns:a16="http://schemas.microsoft.com/office/drawing/2014/main" val="20002"/>
                    </a:ext>
                  </a:extLst>
                </a:gridCol>
                <a:gridCol w="903459">
                  <a:extLst>
                    <a:ext uri="{9D8B030D-6E8A-4147-A177-3AD203B41FA5}">
                      <a16:colId xmlns:a16="http://schemas.microsoft.com/office/drawing/2014/main" val="20003"/>
                    </a:ext>
                  </a:extLst>
                </a:gridCol>
                <a:gridCol w="434090">
                  <a:extLst>
                    <a:ext uri="{9D8B030D-6E8A-4147-A177-3AD203B41FA5}">
                      <a16:colId xmlns:a16="http://schemas.microsoft.com/office/drawing/2014/main" val="20004"/>
                    </a:ext>
                  </a:extLst>
                </a:gridCol>
              </a:tblGrid>
              <a:tr h="442752">
                <a:tc>
                  <a:txBody>
                    <a:bodyPr/>
                    <a:lstStyle/>
                    <a:p>
                      <a:pPr marL="0" marR="0">
                        <a:lnSpc>
                          <a:spcPct val="115000"/>
                        </a:lnSpc>
                        <a:spcAft>
                          <a:spcPts val="800"/>
                        </a:spcAft>
                        <a:buNone/>
                      </a:pPr>
                      <a:r>
                        <a:rPr lang="en-US" sz="800" kern="100" dirty="0">
                          <a:effectLst/>
                        </a:rPr>
                        <a:t>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All Patients (n=10)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HIV (D+/R+) (n=4)</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HIV (D-/R+) (n=6)</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P value</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0"/>
                  </a:ext>
                </a:extLst>
              </a:tr>
              <a:tr h="146016">
                <a:tc>
                  <a:txBody>
                    <a:bodyPr/>
                    <a:lstStyle/>
                    <a:p>
                      <a:pPr marL="0" marR="0">
                        <a:lnSpc>
                          <a:spcPct val="115000"/>
                        </a:lnSpc>
                        <a:spcAft>
                          <a:spcPts val="800"/>
                        </a:spcAft>
                        <a:buNone/>
                      </a:pPr>
                      <a:r>
                        <a:rPr lang="en-US" sz="800" kern="100" dirty="0">
                          <a:effectLst/>
                        </a:rPr>
                        <a:t>  Age at HT (y)</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59 (55-62)</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60 (54-67)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59 (55-61)</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0.67</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1"/>
                  </a:ext>
                </a:extLst>
              </a:tr>
              <a:tr h="146016">
                <a:tc>
                  <a:txBody>
                    <a:bodyPr/>
                    <a:lstStyle/>
                    <a:p>
                      <a:pPr marL="0" marR="0">
                        <a:lnSpc>
                          <a:spcPct val="115000"/>
                        </a:lnSpc>
                        <a:spcAft>
                          <a:spcPts val="800"/>
                        </a:spcAft>
                        <a:buNone/>
                      </a:pPr>
                      <a:r>
                        <a:rPr lang="en-US" sz="800" kern="100" dirty="0">
                          <a:effectLst/>
                        </a:rPr>
                        <a:t>  Female, n (%)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(20)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 (25)</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 (16.7)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1.00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2"/>
                  </a:ext>
                </a:extLst>
              </a:tr>
              <a:tr h="150008">
                <a:tc>
                  <a:txBody>
                    <a:bodyPr/>
                    <a:lstStyle/>
                    <a:p>
                      <a:pPr marL="0" marR="0">
                        <a:lnSpc>
                          <a:spcPct val="115000"/>
                        </a:lnSpc>
                        <a:spcAft>
                          <a:spcPts val="800"/>
                        </a:spcAft>
                        <a:buNone/>
                      </a:pPr>
                      <a:r>
                        <a:rPr lang="en-US" sz="800" kern="100" dirty="0">
                          <a:effectLst/>
                        </a:rPr>
                        <a:t>  BMI (kg/m</a:t>
                      </a:r>
                      <a:r>
                        <a:rPr lang="en-US" sz="800" kern="100" baseline="30000" dirty="0">
                          <a:effectLst/>
                        </a:rPr>
                        <a:t>2</a:t>
                      </a:r>
                      <a:r>
                        <a:rPr lang="en-US" sz="800" kern="100" dirty="0">
                          <a:effectLst/>
                        </a:rPr>
                        <a:t>)</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25.4 (23.5-26.6)</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25 (23.1-26.9)</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25.4 (23.6-26.0)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1.00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3"/>
                  </a:ext>
                </a:extLst>
              </a:tr>
              <a:tr h="146016">
                <a:tc>
                  <a:txBody>
                    <a:bodyPr/>
                    <a:lstStyle/>
                    <a:p>
                      <a:pPr marL="0" marR="0">
                        <a:lnSpc>
                          <a:spcPct val="115000"/>
                        </a:lnSpc>
                        <a:spcAft>
                          <a:spcPts val="800"/>
                        </a:spcAft>
                        <a:buNone/>
                      </a:pPr>
                      <a:r>
                        <a:rPr lang="en-US" sz="800" kern="100">
                          <a:effectLst/>
                        </a:rPr>
                        <a:t>  Diabetes Mellitus,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5 (50)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3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4"/>
                  </a:ext>
                </a:extLst>
              </a:tr>
              <a:tr h="146016">
                <a:tc>
                  <a:txBody>
                    <a:bodyPr/>
                    <a:lstStyle/>
                    <a:p>
                      <a:pPr marL="0" marR="0">
                        <a:lnSpc>
                          <a:spcPct val="115000"/>
                        </a:lnSpc>
                        <a:spcAft>
                          <a:spcPts val="800"/>
                        </a:spcAft>
                        <a:buNone/>
                      </a:pPr>
                      <a:r>
                        <a:rPr lang="en-US" sz="800" kern="100" dirty="0">
                          <a:effectLst/>
                        </a:rPr>
                        <a:t>  Total waitlist time (d)</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77 (21-114)</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68 (23-112)</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77 (20-117)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5"/>
                  </a:ext>
                </a:extLst>
              </a:tr>
              <a:tr h="146016">
                <a:tc>
                  <a:txBody>
                    <a:bodyPr/>
                    <a:lstStyle/>
                    <a:p>
                      <a:pPr marL="0" marR="0">
                        <a:lnSpc>
                          <a:spcPct val="115000"/>
                        </a:lnSpc>
                        <a:spcAft>
                          <a:spcPts val="800"/>
                        </a:spcAft>
                        <a:buNone/>
                      </a:pPr>
                      <a:r>
                        <a:rPr lang="en-US" sz="800" kern="100">
                          <a:effectLst/>
                        </a:rPr>
                        <a:t>  Immunosuppression</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6"/>
                  </a:ext>
                </a:extLst>
              </a:tr>
              <a:tr h="146016">
                <a:tc>
                  <a:txBody>
                    <a:bodyPr/>
                    <a:lstStyle/>
                    <a:p>
                      <a:pPr marL="0" marR="0">
                        <a:lnSpc>
                          <a:spcPct val="115000"/>
                        </a:lnSpc>
                        <a:spcAft>
                          <a:spcPts val="800"/>
                        </a:spcAft>
                        <a:buNone/>
                      </a:pPr>
                      <a:r>
                        <a:rPr lang="en-US" sz="800" kern="100">
                          <a:effectLst/>
                        </a:rPr>
                        <a:t>     Induction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0.33</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7"/>
                  </a:ext>
                </a:extLst>
              </a:tr>
              <a:tr h="146016">
                <a:tc>
                  <a:txBody>
                    <a:bodyPr/>
                    <a:lstStyle/>
                    <a:p>
                      <a:pPr marL="0" marR="0">
                        <a:lnSpc>
                          <a:spcPct val="115000"/>
                        </a:lnSpc>
                        <a:spcAft>
                          <a:spcPts val="800"/>
                        </a:spcAft>
                        <a:buNone/>
                      </a:pPr>
                      <a:r>
                        <a:rPr lang="en-US" sz="800" kern="100" dirty="0">
                          <a:effectLst/>
                        </a:rPr>
                        <a:t>       ATG + steroids, n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(20)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(33.3)</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8"/>
                  </a:ext>
                </a:extLst>
              </a:tr>
              <a:tr h="146016">
                <a:tc>
                  <a:txBody>
                    <a:bodyPr/>
                    <a:lstStyle/>
                    <a:p>
                      <a:pPr marL="0" marR="0">
                        <a:lnSpc>
                          <a:spcPct val="115000"/>
                        </a:lnSpc>
                        <a:spcAft>
                          <a:spcPts val="800"/>
                        </a:spcAft>
                        <a:buNone/>
                      </a:pPr>
                      <a:r>
                        <a:rPr lang="en-US" sz="800" kern="100">
                          <a:effectLst/>
                        </a:rPr>
                        <a:t>       Basiliximab + steroids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(20)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0 (0)</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09"/>
                  </a:ext>
                </a:extLst>
              </a:tr>
              <a:tr h="146016">
                <a:tc>
                  <a:txBody>
                    <a:bodyPr/>
                    <a:lstStyle/>
                    <a:p>
                      <a:pPr marL="0" marR="0">
                        <a:lnSpc>
                          <a:spcPct val="115000"/>
                        </a:lnSpc>
                        <a:spcAft>
                          <a:spcPts val="800"/>
                        </a:spcAft>
                        <a:buNone/>
                      </a:pPr>
                      <a:r>
                        <a:rPr lang="en-US" sz="800" kern="100">
                          <a:effectLst/>
                        </a:rPr>
                        <a:t>     Maintenance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0"/>
                  </a:ext>
                </a:extLst>
              </a:tr>
              <a:tr h="146016">
                <a:tc>
                  <a:txBody>
                    <a:bodyPr/>
                    <a:lstStyle/>
                    <a:p>
                      <a:pPr marL="0" marR="0">
                        <a:lnSpc>
                          <a:spcPct val="115000"/>
                        </a:lnSpc>
                        <a:spcAft>
                          <a:spcPts val="800"/>
                        </a:spcAft>
                        <a:buNone/>
                      </a:pPr>
                      <a:r>
                        <a:rPr lang="en-US" sz="800" kern="100" dirty="0">
                          <a:effectLst/>
                        </a:rPr>
                        <a:t>       Prednisone, n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4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6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1"/>
                  </a:ext>
                </a:extLst>
              </a:tr>
              <a:tr h="146016">
                <a:tc>
                  <a:txBody>
                    <a:bodyPr/>
                    <a:lstStyle/>
                    <a:p>
                      <a:pPr marL="0" marR="0">
                        <a:lnSpc>
                          <a:spcPct val="115000"/>
                        </a:lnSpc>
                        <a:spcAft>
                          <a:spcPts val="800"/>
                        </a:spcAft>
                        <a:buNone/>
                      </a:pPr>
                      <a:r>
                        <a:rPr lang="en-US" sz="800" kern="100">
                          <a:effectLst/>
                        </a:rPr>
                        <a:t>       Mycophenolate mofetil,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9 (90)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4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5 (83.3)</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2"/>
                  </a:ext>
                </a:extLst>
              </a:tr>
              <a:tr h="146016">
                <a:tc>
                  <a:txBody>
                    <a:bodyPr/>
                    <a:lstStyle/>
                    <a:p>
                      <a:pPr marL="0" marR="0">
                        <a:lnSpc>
                          <a:spcPct val="115000"/>
                        </a:lnSpc>
                        <a:spcAft>
                          <a:spcPts val="800"/>
                        </a:spcAft>
                        <a:buNone/>
                      </a:pPr>
                      <a:r>
                        <a:rPr lang="en-US" sz="800" kern="100">
                          <a:effectLst/>
                        </a:rPr>
                        <a:t>       Tacrolimus,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4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6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3"/>
                  </a:ext>
                </a:extLst>
              </a:tr>
              <a:tr h="146016">
                <a:tc>
                  <a:txBody>
                    <a:bodyPr/>
                    <a:lstStyle/>
                    <a:p>
                      <a:pPr marL="0" marR="0">
                        <a:lnSpc>
                          <a:spcPct val="115000"/>
                        </a:lnSpc>
                        <a:spcAft>
                          <a:spcPts val="800"/>
                        </a:spcAft>
                        <a:buNone/>
                      </a:pPr>
                      <a:r>
                        <a:rPr lang="en-US" sz="800" kern="100">
                          <a:effectLst/>
                        </a:rPr>
                        <a:t>  HIV and co-infections</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4"/>
                  </a:ext>
                </a:extLst>
              </a:tr>
              <a:tr h="258783">
                <a:tc>
                  <a:txBody>
                    <a:bodyPr/>
                    <a:lstStyle/>
                    <a:p>
                      <a:pPr marL="0" marR="0">
                        <a:lnSpc>
                          <a:spcPct val="115000"/>
                        </a:lnSpc>
                        <a:spcAft>
                          <a:spcPts val="800"/>
                        </a:spcAft>
                        <a:buNone/>
                      </a:pPr>
                      <a:r>
                        <a:rPr lang="en-US" sz="800" kern="100" dirty="0">
                          <a:effectLst/>
                        </a:rPr>
                        <a:t>    CD4+ T cell count</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472 (356-652)</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504 (314-661)</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472 (389-618)</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5"/>
                  </a:ext>
                </a:extLst>
              </a:tr>
              <a:tr h="146016">
                <a:tc>
                  <a:txBody>
                    <a:bodyPr/>
                    <a:lstStyle/>
                    <a:p>
                      <a:pPr marL="0" marR="0">
                        <a:lnSpc>
                          <a:spcPct val="115000"/>
                        </a:lnSpc>
                        <a:spcAft>
                          <a:spcPts val="800"/>
                        </a:spcAft>
                        <a:buNone/>
                      </a:pPr>
                      <a:r>
                        <a:rPr lang="en-US" sz="800" kern="100">
                          <a:effectLst/>
                        </a:rPr>
                        <a:t>    HIV RNA &lt;20 (copies / ml),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6 (60)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3 (75)</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3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0.57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6"/>
                  </a:ext>
                </a:extLst>
              </a:tr>
              <a:tr h="146016">
                <a:tc>
                  <a:txBody>
                    <a:bodyPr/>
                    <a:lstStyle/>
                    <a:p>
                      <a:pPr marL="0" marR="0">
                        <a:lnSpc>
                          <a:spcPct val="115000"/>
                        </a:lnSpc>
                        <a:spcAft>
                          <a:spcPts val="800"/>
                        </a:spcAft>
                        <a:buNone/>
                      </a:pPr>
                      <a:r>
                        <a:rPr lang="en-US" sz="800" kern="100">
                          <a:effectLst/>
                        </a:rPr>
                        <a:t>    HBV core IgG positive,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5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3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7"/>
                  </a:ext>
                </a:extLst>
              </a:tr>
              <a:tr h="146016">
                <a:tc>
                  <a:txBody>
                    <a:bodyPr/>
                    <a:lstStyle/>
                    <a:p>
                      <a:pPr marL="0" marR="0">
                        <a:lnSpc>
                          <a:spcPct val="115000"/>
                        </a:lnSpc>
                        <a:spcAft>
                          <a:spcPts val="800"/>
                        </a:spcAft>
                        <a:buNone/>
                      </a:pPr>
                      <a:r>
                        <a:rPr lang="en-US" sz="800" kern="100" dirty="0">
                          <a:effectLst/>
                        </a:rPr>
                        <a:t>    HCV Ab positive, n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8"/>
                  </a:ext>
                </a:extLst>
              </a:tr>
              <a:tr h="146016">
                <a:tc>
                  <a:txBody>
                    <a:bodyPr/>
                    <a:lstStyle/>
                    <a:p>
                      <a:pPr marL="0" marR="0">
                        <a:lnSpc>
                          <a:spcPct val="115000"/>
                        </a:lnSpc>
                        <a:spcAft>
                          <a:spcPts val="800"/>
                        </a:spcAft>
                        <a:buNone/>
                      </a:pPr>
                      <a:r>
                        <a:rPr lang="en-US" sz="800" kern="100">
                          <a:effectLst/>
                        </a:rPr>
                        <a:t>    Toxoplasmosis IgG positive,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19"/>
                  </a:ext>
                </a:extLst>
              </a:tr>
              <a:tr h="248634">
                <a:tc>
                  <a:txBody>
                    <a:bodyPr/>
                    <a:lstStyle/>
                    <a:p>
                      <a:pPr marL="0" marR="0">
                        <a:lnSpc>
                          <a:spcPct val="115000"/>
                        </a:lnSpc>
                        <a:spcAft>
                          <a:spcPts val="800"/>
                        </a:spcAft>
                        <a:buNone/>
                      </a:pPr>
                      <a:r>
                        <a:rPr lang="de-DE" sz="800" kern="100">
                          <a:effectLst/>
                        </a:rPr>
                        <a:t>    Ebstein Barr Virus IgG postive, </a:t>
                      </a:r>
                      <a:r>
                        <a:rPr lang="en-US" sz="800" kern="100">
                          <a:effectLst/>
                        </a:rPr>
                        <a:t>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de-DE" sz="800" kern="100">
                          <a:effectLst/>
                        </a:rPr>
                        <a:t>10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de-DE" sz="800" kern="100">
                          <a:effectLst/>
                        </a:rPr>
                        <a:t>4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de-DE" sz="800" kern="100">
                          <a:effectLst/>
                        </a:rPr>
                        <a:t>6 (100)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de-DE"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20"/>
                  </a:ext>
                </a:extLst>
              </a:tr>
              <a:tr h="146016">
                <a:tc>
                  <a:txBody>
                    <a:bodyPr/>
                    <a:lstStyle/>
                    <a:p>
                      <a:pPr marL="0" marR="0">
                        <a:lnSpc>
                          <a:spcPct val="115000"/>
                        </a:lnSpc>
                        <a:spcAft>
                          <a:spcPts val="800"/>
                        </a:spcAft>
                        <a:buNone/>
                      </a:pPr>
                      <a:r>
                        <a:rPr lang="en-US" sz="800" kern="100">
                          <a:effectLst/>
                        </a:rPr>
                        <a:t>   ARV therapy</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1.00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21"/>
                  </a:ext>
                </a:extLst>
              </a:tr>
              <a:tr h="146016">
                <a:tc>
                  <a:txBody>
                    <a:bodyPr/>
                    <a:lstStyle/>
                    <a:p>
                      <a:pPr marL="0" marR="0">
                        <a:lnSpc>
                          <a:spcPct val="115000"/>
                        </a:lnSpc>
                        <a:spcAft>
                          <a:spcPts val="800"/>
                        </a:spcAft>
                        <a:buNone/>
                      </a:pPr>
                      <a:r>
                        <a:rPr lang="en-US" sz="800" kern="100">
                          <a:effectLst/>
                        </a:rPr>
                        <a:t>      Dolutegravir/FTC/TAF,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3 (30)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 (16.7)</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22"/>
                  </a:ext>
                </a:extLst>
              </a:tr>
              <a:tr h="146016">
                <a:tc>
                  <a:txBody>
                    <a:bodyPr/>
                    <a:lstStyle/>
                    <a:p>
                      <a:pPr marL="0" marR="0">
                        <a:lnSpc>
                          <a:spcPct val="115000"/>
                        </a:lnSpc>
                        <a:spcAft>
                          <a:spcPts val="800"/>
                        </a:spcAft>
                        <a:buNone/>
                      </a:pPr>
                      <a:r>
                        <a:rPr lang="en-US" sz="800" kern="100">
                          <a:effectLst/>
                        </a:rPr>
                        <a:t>      Bictegravir/FTC/TAF,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5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2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3 (50)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23"/>
                  </a:ext>
                </a:extLst>
              </a:tr>
              <a:tr h="146016">
                <a:tc>
                  <a:txBody>
                    <a:bodyPr/>
                    <a:lstStyle/>
                    <a:p>
                      <a:pPr marL="0" marR="0">
                        <a:lnSpc>
                          <a:spcPct val="115000"/>
                        </a:lnSpc>
                        <a:spcAft>
                          <a:spcPts val="800"/>
                        </a:spcAft>
                        <a:buNone/>
                      </a:pPr>
                      <a:r>
                        <a:rPr lang="en-US" sz="800" kern="100">
                          <a:effectLst/>
                        </a:rPr>
                        <a:t>      Dolutegravir/Rilpivirine,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 (10)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1 (16.7)</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24"/>
                  </a:ext>
                </a:extLst>
              </a:tr>
              <a:tr h="146016">
                <a:tc>
                  <a:txBody>
                    <a:bodyPr/>
                    <a:lstStyle/>
                    <a:p>
                      <a:pPr marL="0" marR="0">
                        <a:lnSpc>
                          <a:spcPct val="115000"/>
                        </a:lnSpc>
                        <a:spcAft>
                          <a:spcPts val="800"/>
                        </a:spcAft>
                        <a:buNone/>
                      </a:pPr>
                      <a:r>
                        <a:rPr lang="en-US" sz="800" kern="100">
                          <a:effectLst/>
                        </a:rPr>
                        <a:t>      Raltegravir/FTC/TDF, n (%)</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1 (10)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a:effectLst/>
                        </a:rPr>
                        <a:t>0 (0)</a:t>
                      </a:r>
                      <a:endParaRPr lang="en-US" sz="800" kern="10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1 (16.7)</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tc>
                  <a:txBody>
                    <a:bodyPr/>
                    <a:lstStyle/>
                    <a:p>
                      <a:pPr marL="0" marR="0">
                        <a:lnSpc>
                          <a:spcPct val="115000"/>
                        </a:lnSpc>
                        <a:spcAft>
                          <a:spcPts val="800"/>
                        </a:spcAft>
                        <a:buNone/>
                      </a:pPr>
                      <a:r>
                        <a:rPr lang="en-US" sz="800" kern="100" dirty="0">
                          <a:effectLst/>
                        </a:rPr>
                        <a:t> </a:t>
                      </a:r>
                      <a:endParaRPr lang="en-US" sz="800" kern="100" dirty="0">
                        <a:effectLst/>
                        <a:latin typeface="Aptos" panose="020B0004020202020204" pitchFamily="34" charset="0"/>
                        <a:ea typeface="Aptos" panose="020B0004020202020204" pitchFamily="34" charset="0"/>
                        <a:cs typeface="Times New Roman" panose="02020603050405020304" pitchFamily="18" charset="0"/>
                      </a:endParaRPr>
                    </a:p>
                  </a:txBody>
                  <a:tcPr marL="18247" marR="18247" marT="0" marB="0"/>
                </a:tc>
                <a:extLst>
                  <a:ext uri="{0D108BD9-81ED-4DB2-BD59-A6C34878D82A}">
                    <a16:rowId xmlns:a16="http://schemas.microsoft.com/office/drawing/2014/main" val="10025"/>
                  </a:ext>
                </a:extLst>
              </a:tr>
            </a:tbl>
          </a:graphicData>
        </a:graphic>
      </p:graphicFrame>
      <p:sp>
        <p:nvSpPr>
          <p:cNvPr id="11" name="TextBox 10">
            <a:extLst>
              <a:ext uri="{FF2B5EF4-FFF2-40B4-BE49-F238E27FC236}">
                <a16:creationId xmlns:a16="http://schemas.microsoft.com/office/drawing/2014/main" id="{58C46676-D8E3-6649-972B-28D49779B51A}"/>
              </a:ext>
            </a:extLst>
          </p:cNvPr>
          <p:cNvSpPr txBox="1"/>
          <p:nvPr/>
        </p:nvSpPr>
        <p:spPr>
          <a:xfrm>
            <a:off x="1332249" y="6045718"/>
            <a:ext cx="6886959" cy="369332"/>
          </a:xfrm>
          <a:prstGeom prst="rect">
            <a:avLst/>
          </a:prstGeom>
          <a:noFill/>
        </p:spPr>
        <p:txBody>
          <a:bodyPr wrap="square">
            <a:spAutoFit/>
          </a:bodyPr>
          <a:lstStyle/>
          <a:p>
            <a:r>
              <a:rPr lang="en-US" i="1" dirty="0"/>
              <a:t>J Heart Lung Transplant</a:t>
            </a:r>
            <a:r>
              <a:rPr lang="en-US" dirty="0"/>
              <a:t>. 2025 Sep 23:S1053-2498(25)02279-X.</a:t>
            </a:r>
          </a:p>
        </p:txBody>
      </p:sp>
      <p:pic>
        <p:nvPicPr>
          <p:cNvPr id="13" name="Picture 12">
            <a:extLst>
              <a:ext uri="{FF2B5EF4-FFF2-40B4-BE49-F238E27FC236}">
                <a16:creationId xmlns:a16="http://schemas.microsoft.com/office/drawing/2014/main" id="{6953EFC5-2B71-C989-2DD3-8E7B1397808C}"/>
              </a:ext>
            </a:extLst>
          </p:cNvPr>
          <p:cNvPicPr>
            <a:picLocks noChangeAspect="1"/>
          </p:cNvPicPr>
          <p:nvPr/>
        </p:nvPicPr>
        <p:blipFill>
          <a:blip r:embed="rId2"/>
          <a:srcRect l="23392" t="5416" r="24031" b="4912"/>
          <a:stretch>
            <a:fillRect/>
          </a:stretch>
        </p:blipFill>
        <p:spPr>
          <a:xfrm>
            <a:off x="767518" y="5873256"/>
            <a:ext cx="528830" cy="541794"/>
          </a:xfrm>
          <a:prstGeom prst="rect">
            <a:avLst/>
          </a:prstGeom>
        </p:spPr>
      </p:pic>
    </p:spTree>
    <p:extLst>
      <p:ext uri="{BB962C8B-B14F-4D97-AF65-F5344CB8AC3E}">
        <p14:creationId xmlns:p14="http://schemas.microsoft.com/office/powerpoint/2010/main" val="126262258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a:extLst>
              <a:ext uri="{FF2B5EF4-FFF2-40B4-BE49-F238E27FC236}">
                <a16:creationId xmlns:a16="http://schemas.microsoft.com/office/drawing/2014/main" id="{D70D85E3-2A0E-A5B1-4AB2-83A826DC70EE}"/>
              </a:ext>
            </a:extLst>
          </p:cNvPr>
          <p:cNvGraphicFramePr>
            <a:graphicFrameLocks/>
          </p:cNvGraphicFramePr>
          <p:nvPr>
            <p:extLst>
              <p:ext uri="{D42A27DB-BD31-4B8C-83A1-F6EECF244321}">
                <p14:modId xmlns:p14="http://schemas.microsoft.com/office/powerpoint/2010/main" val="481028042"/>
              </p:ext>
            </p:extLst>
          </p:nvPr>
        </p:nvGraphicFramePr>
        <p:xfrm>
          <a:off x="1111827" y="1091289"/>
          <a:ext cx="6038439" cy="4653831"/>
        </p:xfrm>
        <a:graphic>
          <a:graphicData uri="http://schemas.openxmlformats.org/drawingml/2006/table">
            <a:tbl>
              <a:tblPr firstRow="1" firstCol="1" bandRow="1">
                <a:tableStyleId>{E8B1032C-EA38-4F05-BA0D-38AFFFC7BED3}</a:tableStyleId>
              </a:tblPr>
              <a:tblGrid>
                <a:gridCol w="2304141">
                  <a:extLst>
                    <a:ext uri="{9D8B030D-6E8A-4147-A177-3AD203B41FA5}">
                      <a16:colId xmlns:a16="http://schemas.microsoft.com/office/drawing/2014/main" val="20000"/>
                    </a:ext>
                  </a:extLst>
                </a:gridCol>
                <a:gridCol w="873984">
                  <a:extLst>
                    <a:ext uri="{9D8B030D-6E8A-4147-A177-3AD203B41FA5}">
                      <a16:colId xmlns:a16="http://schemas.microsoft.com/office/drawing/2014/main" val="20001"/>
                    </a:ext>
                  </a:extLst>
                </a:gridCol>
                <a:gridCol w="953438">
                  <a:extLst>
                    <a:ext uri="{9D8B030D-6E8A-4147-A177-3AD203B41FA5}">
                      <a16:colId xmlns:a16="http://schemas.microsoft.com/office/drawing/2014/main" val="20002"/>
                    </a:ext>
                  </a:extLst>
                </a:gridCol>
                <a:gridCol w="953438">
                  <a:extLst>
                    <a:ext uri="{9D8B030D-6E8A-4147-A177-3AD203B41FA5}">
                      <a16:colId xmlns:a16="http://schemas.microsoft.com/office/drawing/2014/main" val="20003"/>
                    </a:ext>
                  </a:extLst>
                </a:gridCol>
                <a:gridCol w="953438">
                  <a:extLst>
                    <a:ext uri="{9D8B030D-6E8A-4147-A177-3AD203B41FA5}">
                      <a16:colId xmlns:a16="http://schemas.microsoft.com/office/drawing/2014/main" val="20004"/>
                    </a:ext>
                  </a:extLst>
                </a:gridCol>
              </a:tblGrid>
              <a:tr h="611352">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All Patients (n=10)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HIV (D+/R+) (n=4)</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HIV (D-/R+)(n=6)</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P value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0"/>
                  </a:ext>
                </a:extLst>
              </a:tr>
              <a:tr h="190847">
                <a:tc>
                  <a:txBody>
                    <a:bodyPr/>
                    <a:lstStyle/>
                    <a:p>
                      <a:pPr marL="0" marR="0">
                        <a:lnSpc>
                          <a:spcPct val="115000"/>
                        </a:lnSpc>
                        <a:spcAft>
                          <a:spcPts val="800"/>
                        </a:spcAft>
                        <a:buNone/>
                      </a:pPr>
                      <a:r>
                        <a:rPr lang="en-US" sz="1100" kern="100" dirty="0">
                          <a:effectLst/>
                        </a:rPr>
                        <a:t>  Age at HT (y)</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28 (26-31)</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28 (27-30)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29 (25-36)</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0.75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1"/>
                  </a:ext>
                </a:extLst>
              </a:tr>
              <a:tr h="190847">
                <a:tc>
                  <a:txBody>
                    <a:bodyPr/>
                    <a:lstStyle/>
                    <a:p>
                      <a:pPr marL="0" marR="0">
                        <a:lnSpc>
                          <a:spcPct val="115000"/>
                        </a:lnSpc>
                        <a:spcAft>
                          <a:spcPts val="800"/>
                        </a:spcAft>
                        <a:buNone/>
                      </a:pPr>
                      <a:r>
                        <a:rPr lang="en-US" sz="1100" kern="100" dirty="0">
                          <a:effectLst/>
                        </a:rPr>
                        <a:t>  Female, n (%)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 (20)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 (25)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 (16.7)</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2"/>
                  </a:ext>
                </a:extLst>
              </a:tr>
              <a:tr h="190847">
                <a:tc>
                  <a:txBody>
                    <a:bodyPr/>
                    <a:lstStyle/>
                    <a:p>
                      <a:pPr marL="0" marR="0">
                        <a:lnSpc>
                          <a:spcPct val="115000"/>
                        </a:lnSpc>
                        <a:spcAft>
                          <a:spcPts val="800"/>
                        </a:spcAft>
                        <a:buNone/>
                      </a:pPr>
                      <a:r>
                        <a:rPr lang="en-US" sz="1100" kern="100" dirty="0">
                          <a:effectLst/>
                        </a:rPr>
                        <a:t>  DCD Donor, 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 (0)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 (0)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 (0)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3"/>
                  </a:ext>
                </a:extLst>
              </a:tr>
              <a:tr h="190847">
                <a:tc>
                  <a:txBody>
                    <a:bodyPr/>
                    <a:lstStyle/>
                    <a:p>
                      <a:pPr marL="0" marR="0">
                        <a:lnSpc>
                          <a:spcPct val="115000"/>
                        </a:lnSpc>
                        <a:spcAft>
                          <a:spcPts val="800"/>
                        </a:spcAft>
                        <a:buNone/>
                      </a:pPr>
                      <a:r>
                        <a:rPr lang="en-US" sz="1100" kern="100" dirty="0">
                          <a:effectLst/>
                        </a:rPr>
                        <a:t>  LVEF (%)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63 (55-65)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64 (57-73)</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63 (55-65)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0.45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4"/>
                  </a:ext>
                </a:extLst>
              </a:tr>
              <a:tr h="393258">
                <a:tc>
                  <a:txBody>
                    <a:bodyPr/>
                    <a:lstStyle/>
                    <a:p>
                      <a:pPr marL="0" marR="0">
                        <a:lnSpc>
                          <a:spcPct val="115000"/>
                        </a:lnSpc>
                        <a:spcAft>
                          <a:spcPts val="800"/>
                        </a:spcAft>
                        <a:buNone/>
                      </a:pPr>
                      <a:r>
                        <a:rPr lang="en-US" sz="1100" kern="100" dirty="0">
                          <a:effectLst/>
                        </a:rPr>
                        <a:t>  Ischemic time (h)</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258 (200-343)</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304 (194-353)</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235 (200-260)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0.52</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5"/>
                  </a:ext>
                </a:extLst>
              </a:tr>
              <a:tr h="190847">
                <a:tc>
                  <a:txBody>
                    <a:bodyPr/>
                    <a:lstStyle/>
                    <a:p>
                      <a:pPr marL="0" marR="0">
                        <a:lnSpc>
                          <a:spcPct val="115000"/>
                        </a:lnSpc>
                        <a:spcAft>
                          <a:spcPts val="800"/>
                        </a:spcAft>
                        <a:buNone/>
                      </a:pPr>
                      <a:r>
                        <a:rPr lang="en-US" sz="1100" kern="100" dirty="0">
                          <a:effectLst/>
                        </a:rPr>
                        <a:t>  Donor cause of death, 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6"/>
                  </a:ext>
                </a:extLst>
              </a:tr>
              <a:tr h="190847">
                <a:tc>
                  <a:txBody>
                    <a:bodyPr/>
                    <a:lstStyle/>
                    <a:p>
                      <a:pPr marL="0" marR="0">
                        <a:lnSpc>
                          <a:spcPct val="115000"/>
                        </a:lnSpc>
                        <a:spcAft>
                          <a:spcPts val="800"/>
                        </a:spcAft>
                        <a:buNone/>
                      </a:pPr>
                      <a:r>
                        <a:rPr lang="en-US" sz="1100" kern="100" dirty="0">
                          <a:effectLst/>
                        </a:rPr>
                        <a:t>    Brain anoxia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5 (50)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 (50)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3 (50)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7"/>
                  </a:ext>
                </a:extLst>
              </a:tr>
              <a:tr h="190847">
                <a:tc>
                  <a:txBody>
                    <a:bodyPr/>
                    <a:lstStyle/>
                    <a:p>
                      <a:pPr marL="0" marR="0">
                        <a:lnSpc>
                          <a:spcPct val="115000"/>
                        </a:lnSpc>
                        <a:spcAft>
                          <a:spcPts val="800"/>
                        </a:spcAft>
                        <a:buNone/>
                      </a:pPr>
                      <a:r>
                        <a:rPr lang="en-US" sz="1100" kern="100" dirty="0">
                          <a:effectLst/>
                        </a:rPr>
                        <a:t>    CVA / stroke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 (10)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 (0)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 (16.7)</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8"/>
                  </a:ext>
                </a:extLst>
              </a:tr>
              <a:tr h="190847">
                <a:tc>
                  <a:txBody>
                    <a:bodyPr/>
                    <a:lstStyle/>
                    <a:p>
                      <a:pPr marL="0" marR="0">
                        <a:lnSpc>
                          <a:spcPct val="115000"/>
                        </a:lnSpc>
                        <a:spcAft>
                          <a:spcPts val="800"/>
                        </a:spcAft>
                        <a:buNone/>
                      </a:pPr>
                      <a:r>
                        <a:rPr lang="en-US" sz="1100" kern="100" dirty="0">
                          <a:effectLst/>
                        </a:rPr>
                        <a:t>    Head Trauma</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4 (40)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 (50)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 (33.3)</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09"/>
                  </a:ext>
                </a:extLst>
              </a:tr>
              <a:tr h="190847">
                <a:tc>
                  <a:txBody>
                    <a:bodyPr/>
                    <a:lstStyle/>
                    <a:p>
                      <a:pPr marL="0" marR="0">
                        <a:lnSpc>
                          <a:spcPct val="115000"/>
                        </a:lnSpc>
                        <a:spcAft>
                          <a:spcPts val="800"/>
                        </a:spcAft>
                        <a:buNone/>
                      </a:pPr>
                      <a:r>
                        <a:rPr lang="en-US" sz="1100" kern="100" dirty="0">
                          <a:effectLst/>
                        </a:rPr>
                        <a:t>  HIV and co-infections</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0"/>
                  </a:ext>
                </a:extLst>
              </a:tr>
              <a:tr h="190847">
                <a:tc>
                  <a:txBody>
                    <a:bodyPr/>
                    <a:lstStyle/>
                    <a:p>
                      <a:pPr marL="0" marR="0">
                        <a:lnSpc>
                          <a:spcPct val="115000"/>
                        </a:lnSpc>
                        <a:spcAft>
                          <a:spcPts val="800"/>
                        </a:spcAft>
                        <a:buNone/>
                      </a:pPr>
                      <a:r>
                        <a:rPr lang="en-US" sz="1100" kern="100" dirty="0">
                          <a:effectLst/>
                        </a:rPr>
                        <a:t>    HIV ab positive, 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4 (40)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4 (100)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 (0)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0.005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1"/>
                  </a:ext>
                </a:extLst>
              </a:tr>
              <a:tr h="190847">
                <a:tc>
                  <a:txBody>
                    <a:bodyPr/>
                    <a:lstStyle/>
                    <a:p>
                      <a:pPr marL="0" marR="0">
                        <a:lnSpc>
                          <a:spcPct val="115000"/>
                        </a:lnSpc>
                        <a:spcAft>
                          <a:spcPts val="800"/>
                        </a:spcAft>
                        <a:buNone/>
                      </a:pPr>
                      <a:r>
                        <a:rPr lang="en-US" sz="1100" kern="100" dirty="0">
                          <a:effectLst/>
                        </a:rPr>
                        <a:t>    HIV NAAT positive, n (%)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 (20)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2 (50)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 (0)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0.13</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2"/>
                  </a:ext>
                </a:extLst>
              </a:tr>
              <a:tr h="190847">
                <a:tc>
                  <a:txBody>
                    <a:bodyPr/>
                    <a:lstStyle/>
                    <a:p>
                      <a:pPr marL="0" marR="0">
                        <a:lnSpc>
                          <a:spcPct val="115000"/>
                        </a:lnSpc>
                        <a:spcAft>
                          <a:spcPts val="800"/>
                        </a:spcAft>
                        <a:buNone/>
                      </a:pPr>
                      <a:r>
                        <a:rPr lang="en-US" sz="1100" kern="100" dirty="0">
                          <a:effectLst/>
                        </a:rPr>
                        <a:t>    HBV core IgG positive, 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 (10)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 (25)</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 (0)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0.40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3"/>
                  </a:ext>
                </a:extLst>
              </a:tr>
              <a:tr h="190847">
                <a:tc>
                  <a:txBody>
                    <a:bodyPr/>
                    <a:lstStyle/>
                    <a:p>
                      <a:pPr marL="0" marR="0">
                        <a:lnSpc>
                          <a:spcPct val="115000"/>
                        </a:lnSpc>
                        <a:spcAft>
                          <a:spcPts val="800"/>
                        </a:spcAft>
                        <a:buNone/>
                      </a:pPr>
                      <a:r>
                        <a:rPr lang="en-US" sz="1100" kern="100" dirty="0">
                          <a:effectLst/>
                        </a:rPr>
                        <a:t>    HBV </a:t>
                      </a:r>
                      <a:r>
                        <a:rPr lang="en-US" sz="1100" kern="100" dirty="0" err="1">
                          <a:effectLst/>
                        </a:rPr>
                        <a:t>sAg</a:t>
                      </a:r>
                      <a:r>
                        <a:rPr lang="en-US" sz="1100" kern="100" dirty="0">
                          <a:effectLst/>
                        </a:rPr>
                        <a:t> positive, 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0 (0)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0 (0)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0 (0)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4"/>
                  </a:ext>
                </a:extLst>
              </a:tr>
              <a:tr h="190847">
                <a:tc>
                  <a:txBody>
                    <a:bodyPr/>
                    <a:lstStyle/>
                    <a:p>
                      <a:pPr marL="0" marR="0">
                        <a:lnSpc>
                          <a:spcPct val="115000"/>
                        </a:lnSpc>
                        <a:spcAft>
                          <a:spcPts val="800"/>
                        </a:spcAft>
                        <a:buNone/>
                      </a:pPr>
                      <a:r>
                        <a:rPr lang="en-US" sz="1100" kern="100" dirty="0">
                          <a:effectLst/>
                        </a:rPr>
                        <a:t>    HCV NAAT positive,</a:t>
                      </a:r>
                      <a:r>
                        <a:rPr lang="de-DE" sz="1100" kern="100" dirty="0">
                          <a:effectLst/>
                        </a:rPr>
                        <a:t> 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1 (10)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0 (0)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1 (16.7)</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1.00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5"/>
                  </a:ext>
                </a:extLst>
              </a:tr>
              <a:tr h="190847">
                <a:tc>
                  <a:txBody>
                    <a:bodyPr/>
                    <a:lstStyle/>
                    <a:p>
                      <a:pPr marL="0" marR="0">
                        <a:lnSpc>
                          <a:spcPct val="115000"/>
                        </a:lnSpc>
                        <a:spcAft>
                          <a:spcPts val="800"/>
                        </a:spcAft>
                        <a:buNone/>
                      </a:pPr>
                      <a:r>
                        <a:rPr lang="en-US" sz="1100" kern="100">
                          <a:effectLst/>
                        </a:rPr>
                        <a:t>    HCV Ab positive, n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1 (10)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0 (0)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0 (0)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1.00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6"/>
                  </a:ext>
                </a:extLst>
              </a:tr>
              <a:tr h="393258">
                <a:tc>
                  <a:txBody>
                    <a:bodyPr/>
                    <a:lstStyle/>
                    <a:p>
                      <a:pPr marL="0" marR="0">
                        <a:lnSpc>
                          <a:spcPct val="115000"/>
                        </a:lnSpc>
                        <a:spcAft>
                          <a:spcPts val="800"/>
                        </a:spcAft>
                        <a:buNone/>
                      </a:pPr>
                      <a:r>
                        <a:rPr lang="en-US" sz="1100" kern="100">
                          <a:effectLst/>
                        </a:rPr>
                        <a:t>    Toxoplasmosis IgG positive, n (%)</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1 (10)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0 (0)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0 (0)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1.00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7"/>
                  </a:ext>
                </a:extLst>
              </a:tr>
              <a:tr h="393258">
                <a:tc>
                  <a:txBody>
                    <a:bodyPr/>
                    <a:lstStyle/>
                    <a:p>
                      <a:pPr marL="0" marR="0">
                        <a:lnSpc>
                          <a:spcPct val="115000"/>
                        </a:lnSpc>
                        <a:spcAft>
                          <a:spcPts val="800"/>
                        </a:spcAft>
                        <a:buNone/>
                      </a:pPr>
                      <a:r>
                        <a:rPr lang="en-US" sz="1100" kern="100" dirty="0">
                          <a:effectLst/>
                        </a:rPr>
                        <a:t>    </a:t>
                      </a:r>
                      <a:r>
                        <a:rPr lang="de-DE" sz="1100" kern="100" dirty="0">
                          <a:effectLst/>
                        </a:rPr>
                        <a:t>Ebstein Barr Virus IgG postive, </a:t>
                      </a:r>
                      <a:r>
                        <a:rPr lang="en-US" sz="1100" kern="100" dirty="0">
                          <a:effectLst/>
                        </a:rPr>
                        <a:t>n (%)</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9 (90)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4 (100)</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a:effectLst/>
                        </a:rPr>
                        <a:t>5 (83.3)</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tc>
                  <a:txBody>
                    <a:bodyPr/>
                    <a:lstStyle/>
                    <a:p>
                      <a:pPr marL="0" marR="0">
                        <a:lnSpc>
                          <a:spcPct val="115000"/>
                        </a:lnSpc>
                        <a:spcAft>
                          <a:spcPts val="800"/>
                        </a:spcAft>
                        <a:buNone/>
                      </a:pPr>
                      <a:r>
                        <a:rPr lang="en-US" sz="1100" kern="100" dirty="0">
                          <a:effectLst/>
                        </a:rPr>
                        <a:t>1.00</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a:txBody>
                  <a:tcPr marL="21456" marR="21456" marT="0" marB="0"/>
                </a:tc>
                <a:extLst>
                  <a:ext uri="{0D108BD9-81ED-4DB2-BD59-A6C34878D82A}">
                    <a16:rowId xmlns:a16="http://schemas.microsoft.com/office/drawing/2014/main" val="10018"/>
                  </a:ext>
                </a:extLst>
              </a:tr>
            </a:tbl>
          </a:graphicData>
        </a:graphic>
      </p:graphicFrame>
      <p:sp>
        <p:nvSpPr>
          <p:cNvPr id="7" name="Title 6">
            <a:extLst>
              <a:ext uri="{FF2B5EF4-FFF2-40B4-BE49-F238E27FC236}">
                <a16:creationId xmlns:a16="http://schemas.microsoft.com/office/drawing/2014/main" id="{290F2146-F883-5DCE-EC75-DC46DD336B5D}"/>
              </a:ext>
            </a:extLst>
          </p:cNvPr>
          <p:cNvSpPr>
            <a:spLocks noGrp="1"/>
          </p:cNvSpPr>
          <p:nvPr>
            <p:ph type="title"/>
          </p:nvPr>
        </p:nvSpPr>
        <p:spPr/>
        <p:txBody>
          <a:bodyPr/>
          <a:lstStyle/>
          <a:p>
            <a:r>
              <a:rPr lang="en-US" dirty="0"/>
              <a:t>Donor characteristics</a:t>
            </a:r>
          </a:p>
        </p:txBody>
      </p:sp>
      <p:sp>
        <p:nvSpPr>
          <p:cNvPr id="8" name="TextBox 7">
            <a:extLst>
              <a:ext uri="{FF2B5EF4-FFF2-40B4-BE49-F238E27FC236}">
                <a16:creationId xmlns:a16="http://schemas.microsoft.com/office/drawing/2014/main" id="{AA7318CA-3EB3-AF38-DD61-6BB61EC4C408}"/>
              </a:ext>
            </a:extLst>
          </p:cNvPr>
          <p:cNvSpPr txBox="1"/>
          <p:nvPr/>
        </p:nvSpPr>
        <p:spPr>
          <a:xfrm>
            <a:off x="1332249" y="6045718"/>
            <a:ext cx="6886959" cy="369332"/>
          </a:xfrm>
          <a:prstGeom prst="rect">
            <a:avLst/>
          </a:prstGeom>
          <a:noFill/>
        </p:spPr>
        <p:txBody>
          <a:bodyPr wrap="square">
            <a:spAutoFit/>
          </a:bodyPr>
          <a:lstStyle/>
          <a:p>
            <a:r>
              <a:rPr lang="en-US" i="1" dirty="0"/>
              <a:t>J Heart Lung Transplant</a:t>
            </a:r>
            <a:r>
              <a:rPr lang="en-US" dirty="0"/>
              <a:t>. 2025 Sep 23:S1053-2498(25)02279-X.</a:t>
            </a:r>
          </a:p>
        </p:txBody>
      </p:sp>
      <p:pic>
        <p:nvPicPr>
          <p:cNvPr id="9" name="Picture 8">
            <a:extLst>
              <a:ext uri="{FF2B5EF4-FFF2-40B4-BE49-F238E27FC236}">
                <a16:creationId xmlns:a16="http://schemas.microsoft.com/office/drawing/2014/main" id="{02FD391E-E7AC-FE48-8735-E582896EC50E}"/>
              </a:ext>
            </a:extLst>
          </p:cNvPr>
          <p:cNvPicPr>
            <a:picLocks noChangeAspect="1"/>
          </p:cNvPicPr>
          <p:nvPr/>
        </p:nvPicPr>
        <p:blipFill>
          <a:blip r:embed="rId2"/>
          <a:srcRect l="23392" t="5416" r="24031" b="4912"/>
          <a:stretch>
            <a:fillRect/>
          </a:stretch>
        </p:blipFill>
        <p:spPr>
          <a:xfrm>
            <a:off x="767518" y="5873256"/>
            <a:ext cx="528830" cy="541794"/>
          </a:xfrm>
          <a:prstGeom prst="rect">
            <a:avLst/>
          </a:prstGeom>
        </p:spPr>
      </p:pic>
    </p:spTree>
    <p:extLst>
      <p:ext uri="{BB962C8B-B14F-4D97-AF65-F5344CB8AC3E}">
        <p14:creationId xmlns:p14="http://schemas.microsoft.com/office/powerpoint/2010/main" val="29328650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3E271-B70C-DB3E-3C33-D375ED3F3EDD}"/>
              </a:ext>
            </a:extLst>
          </p:cNvPr>
          <p:cNvSpPr>
            <a:spLocks noGrp="1"/>
          </p:cNvSpPr>
          <p:nvPr>
            <p:ph type="title"/>
          </p:nvPr>
        </p:nvSpPr>
        <p:spPr/>
        <p:txBody>
          <a:bodyPr/>
          <a:lstStyle/>
          <a:p>
            <a:r>
              <a:rPr lang="en-US" altLang="en-US" dirty="0">
                <a:ea typeface="ヒラギノ角ゴ Pro W3"/>
              </a:rPr>
              <a:t>Outcomes</a:t>
            </a:r>
            <a:endParaRPr lang="en-US" dirty="0"/>
          </a:p>
        </p:txBody>
      </p:sp>
      <p:graphicFrame>
        <p:nvGraphicFramePr>
          <p:cNvPr id="5" name="Content Placeholder 3">
            <a:extLst>
              <a:ext uri="{FF2B5EF4-FFF2-40B4-BE49-F238E27FC236}">
                <a16:creationId xmlns:a16="http://schemas.microsoft.com/office/drawing/2014/main" id="{436C5F40-18E3-32FF-5AD8-5E665FA7BF08}"/>
              </a:ext>
            </a:extLst>
          </p:cNvPr>
          <p:cNvGraphicFramePr>
            <a:graphicFrameLocks/>
          </p:cNvGraphicFramePr>
          <p:nvPr>
            <p:extLst>
              <p:ext uri="{D42A27DB-BD31-4B8C-83A1-F6EECF244321}">
                <p14:modId xmlns:p14="http://schemas.microsoft.com/office/powerpoint/2010/main" val="2173884742"/>
              </p:ext>
            </p:extLst>
          </p:nvPr>
        </p:nvGraphicFramePr>
        <p:xfrm>
          <a:off x="851408" y="1367514"/>
          <a:ext cx="5243003" cy="4467620"/>
        </p:xfrm>
        <a:graphic>
          <a:graphicData uri="http://schemas.openxmlformats.org/drawingml/2006/table">
            <a:tbl>
              <a:tblPr firstRow="1" firstCol="1" bandRow="1">
                <a:tableStyleId>{E8B1032C-EA38-4F05-BA0D-38AFFFC7BED3}</a:tableStyleId>
              </a:tblPr>
              <a:tblGrid>
                <a:gridCol w="2481063">
                  <a:extLst>
                    <a:ext uri="{9D8B030D-6E8A-4147-A177-3AD203B41FA5}">
                      <a16:colId xmlns:a16="http://schemas.microsoft.com/office/drawing/2014/main" val="20000"/>
                    </a:ext>
                  </a:extLst>
                </a:gridCol>
                <a:gridCol w="749000">
                  <a:extLst>
                    <a:ext uri="{9D8B030D-6E8A-4147-A177-3AD203B41FA5}">
                      <a16:colId xmlns:a16="http://schemas.microsoft.com/office/drawing/2014/main" val="20001"/>
                    </a:ext>
                  </a:extLst>
                </a:gridCol>
                <a:gridCol w="699587">
                  <a:extLst>
                    <a:ext uri="{9D8B030D-6E8A-4147-A177-3AD203B41FA5}">
                      <a16:colId xmlns:a16="http://schemas.microsoft.com/office/drawing/2014/main" val="20002"/>
                    </a:ext>
                  </a:extLst>
                </a:gridCol>
                <a:gridCol w="798414">
                  <a:extLst>
                    <a:ext uri="{9D8B030D-6E8A-4147-A177-3AD203B41FA5}">
                      <a16:colId xmlns:a16="http://schemas.microsoft.com/office/drawing/2014/main" val="20003"/>
                    </a:ext>
                  </a:extLst>
                </a:gridCol>
                <a:gridCol w="514939">
                  <a:extLst>
                    <a:ext uri="{9D8B030D-6E8A-4147-A177-3AD203B41FA5}">
                      <a16:colId xmlns:a16="http://schemas.microsoft.com/office/drawing/2014/main" val="20004"/>
                    </a:ext>
                  </a:extLst>
                </a:gridCol>
              </a:tblGrid>
              <a:tr h="392020">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All Patients (n=10)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HIV (D+/R+) (n=4)</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HIV (D-/R+)</a:t>
                      </a:r>
                    </a:p>
                    <a:p>
                      <a:pPr marL="0" marR="0">
                        <a:lnSpc>
                          <a:spcPct val="115000"/>
                        </a:lnSpc>
                        <a:spcAft>
                          <a:spcPts val="800"/>
                        </a:spcAft>
                        <a:buNone/>
                      </a:pPr>
                      <a:r>
                        <a:rPr lang="en-US" sz="900" kern="100">
                          <a:effectLst/>
                        </a:rPr>
                        <a:t>(n=6)</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P value</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0"/>
                  </a:ext>
                </a:extLst>
              </a:tr>
              <a:tr h="145234">
                <a:tc>
                  <a:txBody>
                    <a:bodyPr/>
                    <a:lstStyle/>
                    <a:p>
                      <a:pPr marL="0" marR="0">
                        <a:lnSpc>
                          <a:spcPct val="115000"/>
                        </a:lnSpc>
                        <a:spcAft>
                          <a:spcPts val="800"/>
                        </a:spcAft>
                        <a:buNone/>
                      </a:pPr>
                      <a:r>
                        <a:rPr lang="en-US" sz="900" kern="100" dirty="0">
                          <a:effectLst/>
                        </a:rPr>
                        <a:t>Alive at 3 months, n (%)</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10 (100)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4 (100)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6 (100)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1"/>
                  </a:ext>
                </a:extLst>
              </a:tr>
              <a:tr h="145234">
                <a:tc>
                  <a:txBody>
                    <a:bodyPr/>
                    <a:lstStyle/>
                    <a:p>
                      <a:pPr marL="0" marR="0">
                        <a:lnSpc>
                          <a:spcPct val="115000"/>
                        </a:lnSpc>
                        <a:spcAft>
                          <a:spcPts val="800"/>
                        </a:spcAft>
                        <a:buNone/>
                      </a:pPr>
                      <a:r>
                        <a:rPr lang="en-US" sz="900" kern="100">
                          <a:effectLst/>
                        </a:rPr>
                        <a:t>Severe PGD after HT, n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2"/>
                  </a:ext>
                </a:extLst>
              </a:tr>
              <a:tr h="299287">
                <a:tc>
                  <a:txBody>
                    <a:bodyPr/>
                    <a:lstStyle/>
                    <a:p>
                      <a:pPr marL="0" marR="0">
                        <a:lnSpc>
                          <a:spcPct val="115000"/>
                        </a:lnSpc>
                        <a:spcAft>
                          <a:spcPts val="800"/>
                        </a:spcAft>
                        <a:buNone/>
                      </a:pPr>
                      <a:r>
                        <a:rPr lang="en-US" sz="900" kern="100" dirty="0">
                          <a:effectLst/>
                        </a:rPr>
                        <a:t>Normal heart graft function at 3 months, n (%)*</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10 (100)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dirty="0">
                          <a:effectLst/>
                        </a:rPr>
                        <a:t>4 (100)</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6 (100)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3"/>
                  </a:ext>
                </a:extLst>
              </a:tr>
              <a:tr h="145234">
                <a:tc>
                  <a:txBody>
                    <a:bodyPr/>
                    <a:lstStyle/>
                    <a:p>
                      <a:pPr marL="0" marR="0">
                        <a:lnSpc>
                          <a:spcPct val="115000"/>
                        </a:lnSpc>
                        <a:spcAft>
                          <a:spcPts val="800"/>
                        </a:spcAft>
                        <a:buNone/>
                      </a:pPr>
                      <a:r>
                        <a:rPr lang="en-US" sz="900" kern="100">
                          <a:effectLst/>
                        </a:rPr>
                        <a:t>LVEF at 3 months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60 (60-65)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60 (60-65)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dirty="0">
                          <a:effectLst/>
                        </a:rPr>
                        <a:t>63 (60-65)</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0.71</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4"/>
                  </a:ext>
                </a:extLst>
              </a:tr>
              <a:tr h="299287">
                <a:tc>
                  <a:txBody>
                    <a:bodyPr/>
                    <a:lstStyle/>
                    <a:p>
                      <a:pPr marL="0" marR="0">
                        <a:lnSpc>
                          <a:spcPct val="115000"/>
                        </a:lnSpc>
                        <a:spcAft>
                          <a:spcPts val="800"/>
                        </a:spcAft>
                        <a:buNone/>
                      </a:pPr>
                      <a:r>
                        <a:rPr lang="en-US" sz="900" kern="100">
                          <a:effectLst/>
                        </a:rPr>
                        <a:t>Retrospective cross match positive after HT, n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2 (20)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dirty="0">
                          <a:effectLst/>
                        </a:rPr>
                        <a:t>1 (25)</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dirty="0">
                          <a:effectLst/>
                        </a:rPr>
                        <a:t>1 (16.7)</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5"/>
                  </a:ext>
                </a:extLst>
              </a:tr>
              <a:tr h="223268">
                <a:tc>
                  <a:txBody>
                    <a:bodyPr/>
                    <a:lstStyle/>
                    <a:p>
                      <a:pPr marL="0" marR="0">
                        <a:lnSpc>
                          <a:spcPct val="115000"/>
                        </a:lnSpc>
                        <a:spcAft>
                          <a:spcPts val="800"/>
                        </a:spcAft>
                        <a:buNone/>
                      </a:pPr>
                      <a:r>
                        <a:rPr lang="en-US" sz="900" kern="100" dirty="0">
                          <a:effectLst/>
                        </a:rPr>
                        <a:t>Presence of donor specific antibodies, n (%)</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4 (40)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 (25)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3 (50)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dirty="0">
                          <a:effectLst/>
                        </a:rPr>
                        <a:t>0.57</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6"/>
                  </a:ext>
                </a:extLst>
              </a:tr>
              <a:tr h="145234">
                <a:tc>
                  <a:txBody>
                    <a:bodyPr/>
                    <a:lstStyle/>
                    <a:p>
                      <a:pPr marL="0" marR="0">
                        <a:lnSpc>
                          <a:spcPct val="115000"/>
                        </a:lnSpc>
                        <a:spcAft>
                          <a:spcPts val="800"/>
                        </a:spcAft>
                        <a:buNone/>
                      </a:pPr>
                      <a:r>
                        <a:rPr lang="en-US" sz="900" kern="100">
                          <a:effectLst/>
                        </a:rPr>
                        <a:t>Cell mediated rejection (ISHLT grade ≥2R)</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7"/>
                  </a:ext>
                </a:extLst>
              </a:tr>
              <a:tr h="223268">
                <a:tc>
                  <a:txBody>
                    <a:bodyPr/>
                    <a:lstStyle/>
                    <a:p>
                      <a:pPr marL="0" marR="0">
                        <a:lnSpc>
                          <a:spcPct val="115000"/>
                        </a:lnSpc>
                        <a:spcAft>
                          <a:spcPts val="800"/>
                        </a:spcAft>
                        <a:buNone/>
                      </a:pPr>
                      <a:r>
                        <a:rPr lang="en-US" sz="900" kern="100">
                          <a:effectLst/>
                        </a:rPr>
                        <a:t>  Patients with cell mediated rejection, n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3 (30)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 (25)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2 (33.3)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8"/>
                  </a:ext>
                </a:extLst>
              </a:tr>
              <a:tr h="145234">
                <a:tc>
                  <a:txBody>
                    <a:bodyPr/>
                    <a:lstStyle/>
                    <a:p>
                      <a:pPr marL="0" marR="0">
                        <a:lnSpc>
                          <a:spcPct val="115000"/>
                        </a:lnSpc>
                        <a:spcAft>
                          <a:spcPts val="800"/>
                        </a:spcAft>
                        <a:buNone/>
                      </a:pPr>
                      <a:r>
                        <a:rPr lang="en-US" sz="900" kern="100">
                          <a:effectLst/>
                        </a:rPr>
                        <a:t>  Episodes of cell mediated rejection</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(0-1)</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(0-0.5)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(0-1)</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0.79</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09"/>
                  </a:ext>
                </a:extLst>
              </a:tr>
              <a:tr h="145234">
                <a:tc>
                  <a:txBody>
                    <a:bodyPr/>
                    <a:lstStyle/>
                    <a:p>
                      <a:pPr marL="0" marR="0">
                        <a:lnSpc>
                          <a:spcPct val="115000"/>
                        </a:lnSpc>
                        <a:spcAft>
                          <a:spcPts val="800"/>
                        </a:spcAft>
                        <a:buNone/>
                      </a:pPr>
                      <a:r>
                        <a:rPr lang="en-US" sz="900" kern="100">
                          <a:effectLst/>
                        </a:rPr>
                        <a:t>Antibody mediated rejection, n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2 (20)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2 (33.3)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0.47</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0"/>
                  </a:ext>
                </a:extLst>
              </a:tr>
              <a:tr h="145234">
                <a:tc>
                  <a:txBody>
                    <a:bodyPr/>
                    <a:lstStyle/>
                    <a:p>
                      <a:pPr marL="0" marR="0">
                        <a:lnSpc>
                          <a:spcPct val="115000"/>
                        </a:lnSpc>
                        <a:spcAft>
                          <a:spcPts val="800"/>
                        </a:spcAft>
                        <a:buNone/>
                      </a:pPr>
                      <a:r>
                        <a:rPr lang="en-US" sz="900" kern="100">
                          <a:effectLst/>
                        </a:rPr>
                        <a:t>Infection episodes</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0.5 (0-1)</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(0-2.5)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 (0-1)</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0.49</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1"/>
                  </a:ext>
                </a:extLst>
              </a:tr>
              <a:tr h="299287">
                <a:tc>
                  <a:txBody>
                    <a:bodyPr/>
                    <a:lstStyle/>
                    <a:p>
                      <a:pPr marL="0" marR="0">
                        <a:lnSpc>
                          <a:spcPct val="115000"/>
                        </a:lnSpc>
                        <a:spcAft>
                          <a:spcPts val="800"/>
                        </a:spcAft>
                        <a:buNone/>
                      </a:pPr>
                      <a:r>
                        <a:rPr lang="en-US" sz="900" kern="100" dirty="0">
                          <a:effectLst/>
                        </a:rPr>
                        <a:t>CD4+ T cell count at 3 months </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478 (178-527)</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486 (316-580)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253 (178-527)</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0.624</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2"/>
                  </a:ext>
                </a:extLst>
              </a:tr>
              <a:tr h="145234">
                <a:tc>
                  <a:txBody>
                    <a:bodyPr/>
                    <a:lstStyle/>
                    <a:p>
                      <a:pPr marL="0" marR="0">
                        <a:lnSpc>
                          <a:spcPct val="115000"/>
                        </a:lnSpc>
                        <a:spcAft>
                          <a:spcPts val="800"/>
                        </a:spcAft>
                        <a:buNone/>
                      </a:pPr>
                      <a:r>
                        <a:rPr lang="en-US" sz="900" kern="100">
                          <a:effectLst/>
                        </a:rPr>
                        <a:t>HIV viral load at 1 month after HT</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0.13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3"/>
                  </a:ext>
                </a:extLst>
              </a:tr>
              <a:tr h="145234">
                <a:tc>
                  <a:txBody>
                    <a:bodyPr/>
                    <a:lstStyle/>
                    <a:p>
                      <a:pPr marL="0" marR="0">
                        <a:lnSpc>
                          <a:spcPct val="115000"/>
                        </a:lnSpc>
                        <a:spcAft>
                          <a:spcPts val="800"/>
                        </a:spcAft>
                        <a:buNone/>
                      </a:pPr>
                      <a:r>
                        <a:rPr lang="en-US" sz="900" kern="100">
                          <a:effectLst/>
                        </a:rPr>
                        <a:t>  Not detected, n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8 (80)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2 (50)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6 (100)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4"/>
                  </a:ext>
                </a:extLst>
              </a:tr>
              <a:tr h="145234">
                <a:tc>
                  <a:txBody>
                    <a:bodyPr/>
                    <a:lstStyle/>
                    <a:p>
                      <a:pPr marL="0" marR="0">
                        <a:lnSpc>
                          <a:spcPct val="115000"/>
                        </a:lnSpc>
                        <a:spcAft>
                          <a:spcPts val="800"/>
                        </a:spcAft>
                        <a:buNone/>
                      </a:pPr>
                      <a:r>
                        <a:rPr lang="en-US" sz="900" kern="100">
                          <a:effectLst/>
                        </a:rPr>
                        <a:t>  &lt;20 RNA copies / ml, n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2 (20)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2 (50)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5"/>
                  </a:ext>
                </a:extLst>
              </a:tr>
              <a:tr h="145234">
                <a:tc>
                  <a:txBody>
                    <a:bodyPr/>
                    <a:lstStyle/>
                    <a:p>
                      <a:pPr marL="0" marR="0">
                        <a:lnSpc>
                          <a:spcPct val="115000"/>
                        </a:lnSpc>
                        <a:spcAft>
                          <a:spcPts val="800"/>
                        </a:spcAft>
                        <a:buNone/>
                      </a:pPr>
                      <a:r>
                        <a:rPr lang="en-US" sz="900" kern="100">
                          <a:effectLst/>
                        </a:rPr>
                        <a:t>HIV viral load at 3 months after HT</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0.44</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6"/>
                  </a:ext>
                </a:extLst>
              </a:tr>
              <a:tr h="145234">
                <a:tc>
                  <a:txBody>
                    <a:bodyPr/>
                    <a:lstStyle/>
                    <a:p>
                      <a:pPr marL="0" marR="0">
                        <a:lnSpc>
                          <a:spcPct val="115000"/>
                        </a:lnSpc>
                        <a:spcAft>
                          <a:spcPts val="800"/>
                        </a:spcAft>
                        <a:buNone/>
                      </a:pPr>
                      <a:r>
                        <a:rPr lang="en-US" sz="900" kern="100">
                          <a:effectLst/>
                        </a:rPr>
                        <a:t>  Not detected, n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8 (80)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3 (75)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5 (83.3)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7"/>
                  </a:ext>
                </a:extLst>
              </a:tr>
              <a:tr h="145234">
                <a:tc>
                  <a:txBody>
                    <a:bodyPr/>
                    <a:lstStyle/>
                    <a:p>
                      <a:pPr marL="0" marR="0">
                        <a:lnSpc>
                          <a:spcPct val="115000"/>
                        </a:lnSpc>
                        <a:spcAft>
                          <a:spcPts val="800"/>
                        </a:spcAft>
                        <a:buNone/>
                      </a:pPr>
                      <a:r>
                        <a:rPr lang="en-US" sz="900" kern="100">
                          <a:effectLst/>
                        </a:rPr>
                        <a:t>  &lt;20 RNA copies / ml, n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dirty="0">
                          <a:effectLst/>
                        </a:rPr>
                        <a:t>1 (10)</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1 (25)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 (0)</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8"/>
                  </a:ext>
                </a:extLst>
              </a:tr>
              <a:tr h="145234">
                <a:tc>
                  <a:txBody>
                    <a:bodyPr/>
                    <a:lstStyle/>
                    <a:p>
                      <a:pPr marL="0" marR="0">
                        <a:lnSpc>
                          <a:spcPct val="115000"/>
                        </a:lnSpc>
                        <a:spcAft>
                          <a:spcPts val="800"/>
                        </a:spcAft>
                        <a:buNone/>
                      </a:pPr>
                      <a:r>
                        <a:rPr lang="en-US" sz="900" kern="100">
                          <a:effectLst/>
                        </a:rPr>
                        <a:t>Donor derived cell free DNA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19"/>
                  </a:ext>
                </a:extLst>
              </a:tr>
              <a:tr h="299287">
                <a:tc>
                  <a:txBody>
                    <a:bodyPr/>
                    <a:lstStyle/>
                    <a:p>
                      <a:pPr marL="0" marR="0">
                        <a:lnSpc>
                          <a:spcPct val="115000"/>
                        </a:lnSpc>
                        <a:spcAft>
                          <a:spcPts val="800"/>
                        </a:spcAft>
                        <a:buNone/>
                      </a:pPr>
                      <a:r>
                        <a:rPr lang="en-US" sz="900" kern="100">
                          <a:effectLst/>
                        </a:rPr>
                        <a:t>  1-month</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0.26 (0.11-0.49)</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0.14 (0.11-0.33)</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0.28 (0.26-0.61)</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0.15</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20"/>
                  </a:ext>
                </a:extLst>
              </a:tr>
              <a:tr h="299287">
                <a:tc>
                  <a:txBody>
                    <a:bodyPr/>
                    <a:lstStyle/>
                    <a:p>
                      <a:pPr marL="0" marR="0">
                        <a:lnSpc>
                          <a:spcPct val="115000"/>
                        </a:lnSpc>
                        <a:spcAft>
                          <a:spcPts val="800"/>
                        </a:spcAft>
                        <a:buNone/>
                      </a:pPr>
                      <a:r>
                        <a:rPr lang="en-US" sz="900" kern="100">
                          <a:effectLst/>
                        </a:rPr>
                        <a:t>  3-month </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dirty="0">
                          <a:effectLst/>
                        </a:rPr>
                        <a:t>0.16 (0.08-0.25)</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0.14 (0.06-0.22)</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a:effectLst/>
                        </a:rPr>
                        <a:t>0.36 (0.12-0.59)</a:t>
                      </a:r>
                      <a:endParaRPr lang="en-US" sz="900" kern="10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tc>
                  <a:txBody>
                    <a:bodyPr/>
                    <a:lstStyle/>
                    <a:p>
                      <a:pPr marL="0" marR="0">
                        <a:lnSpc>
                          <a:spcPct val="115000"/>
                        </a:lnSpc>
                        <a:spcAft>
                          <a:spcPts val="800"/>
                        </a:spcAft>
                        <a:buNone/>
                      </a:pPr>
                      <a:r>
                        <a:rPr lang="en-US" sz="900" kern="100" dirty="0">
                          <a:effectLst/>
                        </a:rPr>
                        <a:t>0.35</a:t>
                      </a:r>
                      <a:endParaRPr lang="en-US" sz="900" kern="100" dirty="0">
                        <a:effectLst/>
                        <a:latin typeface="Aptos" panose="020B0004020202020204" pitchFamily="34" charset="0"/>
                        <a:ea typeface="Aptos" panose="020B0004020202020204" pitchFamily="34" charset="0"/>
                        <a:cs typeface="Times New Roman" panose="02020603050405020304" pitchFamily="18" charset="0"/>
                      </a:endParaRPr>
                    </a:p>
                  </a:txBody>
                  <a:tcPr marL="31767" marR="31767" marT="0" marB="0"/>
                </a:tc>
                <a:extLst>
                  <a:ext uri="{0D108BD9-81ED-4DB2-BD59-A6C34878D82A}">
                    <a16:rowId xmlns:a16="http://schemas.microsoft.com/office/drawing/2014/main" val="10021"/>
                  </a:ext>
                </a:extLst>
              </a:tr>
            </a:tbl>
          </a:graphicData>
        </a:graphic>
      </p:graphicFrame>
      <p:sp>
        <p:nvSpPr>
          <p:cNvPr id="6" name="TextBox 5">
            <a:extLst>
              <a:ext uri="{FF2B5EF4-FFF2-40B4-BE49-F238E27FC236}">
                <a16:creationId xmlns:a16="http://schemas.microsoft.com/office/drawing/2014/main" id="{B26ADF93-AA62-747A-F9E3-9B16386B654C}"/>
              </a:ext>
            </a:extLst>
          </p:cNvPr>
          <p:cNvSpPr txBox="1">
            <a:spLocks noChangeArrowheads="1"/>
          </p:cNvSpPr>
          <p:nvPr/>
        </p:nvSpPr>
        <p:spPr bwMode="auto">
          <a:xfrm>
            <a:off x="7290376" y="1372666"/>
            <a:ext cx="3885922" cy="3618298"/>
          </a:xfrm>
          <a:prstGeom prst="rect">
            <a:avLst/>
          </a:prstGeom>
          <a:solidFill>
            <a:schemeClr val="bg1"/>
          </a:solidFill>
          <a:ln w="38100">
            <a:solidFill>
              <a:schemeClr val="accent1"/>
            </a:solidFill>
            <a:miter lim="800000"/>
            <a:headEnd/>
            <a:tailEnd/>
          </a:ln>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buFont typeface="Arial" panose="020B0604020202020204" pitchFamily="34" charset="0"/>
              <a:buChar char="•"/>
            </a:pPr>
            <a:r>
              <a:rPr lang="en-US" altLang="en-US" sz="2546" b="1" u="sng" dirty="0"/>
              <a:t>100% survival </a:t>
            </a:r>
            <a:r>
              <a:rPr lang="en-US" altLang="en-US" sz="2546" b="1" dirty="0"/>
              <a:t>in total cohort at median f/u of 1060 days (77-3630)</a:t>
            </a:r>
          </a:p>
          <a:p>
            <a:pPr>
              <a:buFont typeface="Arial" panose="020B0604020202020204" pitchFamily="34" charset="0"/>
              <a:buChar char="•"/>
            </a:pPr>
            <a:endParaRPr lang="en-US" altLang="en-US" sz="2546" b="1" dirty="0"/>
          </a:p>
          <a:p>
            <a:pPr>
              <a:buFont typeface="Arial" panose="020B0604020202020204" pitchFamily="34" charset="0"/>
              <a:buChar char="•"/>
            </a:pPr>
            <a:r>
              <a:rPr lang="en-US" altLang="en-US" sz="2546" b="1" dirty="0"/>
              <a:t>HIV D+/R+:  312 days (77-1121)</a:t>
            </a:r>
          </a:p>
          <a:p>
            <a:pPr>
              <a:buFont typeface="Arial" panose="020B0604020202020204" pitchFamily="34" charset="0"/>
              <a:buChar char="•"/>
            </a:pPr>
            <a:endParaRPr lang="en-US" altLang="en-US" sz="2546" b="1" dirty="0"/>
          </a:p>
          <a:p>
            <a:pPr>
              <a:buFont typeface="Arial" panose="020B0604020202020204" pitchFamily="34" charset="0"/>
              <a:buChar char="•"/>
            </a:pPr>
            <a:r>
              <a:rPr lang="en-US" altLang="en-US" sz="2546" b="1" dirty="0"/>
              <a:t>70% of patients with ACR at 6 </a:t>
            </a:r>
            <a:r>
              <a:rPr lang="en-US" altLang="en-US" sz="2546" b="1" dirty="0" err="1"/>
              <a:t>mos</a:t>
            </a:r>
            <a:endParaRPr lang="en-US" altLang="en-US" sz="2546" b="1" dirty="0"/>
          </a:p>
        </p:txBody>
      </p:sp>
      <p:sp>
        <p:nvSpPr>
          <p:cNvPr id="7" name="TextBox 6">
            <a:extLst>
              <a:ext uri="{FF2B5EF4-FFF2-40B4-BE49-F238E27FC236}">
                <a16:creationId xmlns:a16="http://schemas.microsoft.com/office/drawing/2014/main" id="{D3922BEE-5158-1097-9633-A7F867A35BF6}"/>
              </a:ext>
            </a:extLst>
          </p:cNvPr>
          <p:cNvSpPr txBox="1"/>
          <p:nvPr/>
        </p:nvSpPr>
        <p:spPr>
          <a:xfrm>
            <a:off x="1416139" y="6150255"/>
            <a:ext cx="6886959" cy="369332"/>
          </a:xfrm>
          <a:prstGeom prst="rect">
            <a:avLst/>
          </a:prstGeom>
          <a:noFill/>
        </p:spPr>
        <p:txBody>
          <a:bodyPr wrap="square">
            <a:spAutoFit/>
          </a:bodyPr>
          <a:lstStyle/>
          <a:p>
            <a:r>
              <a:rPr lang="en-US" i="1" dirty="0"/>
              <a:t>J Heart Lung Transplant</a:t>
            </a:r>
            <a:r>
              <a:rPr lang="en-US" dirty="0"/>
              <a:t>. 2025 Sep 23:S1053-2498(25)02279-X.</a:t>
            </a:r>
          </a:p>
        </p:txBody>
      </p:sp>
      <p:pic>
        <p:nvPicPr>
          <p:cNvPr id="8" name="Picture 7">
            <a:extLst>
              <a:ext uri="{FF2B5EF4-FFF2-40B4-BE49-F238E27FC236}">
                <a16:creationId xmlns:a16="http://schemas.microsoft.com/office/drawing/2014/main" id="{B5136D1F-EA93-0ECD-E27F-376736463036}"/>
              </a:ext>
            </a:extLst>
          </p:cNvPr>
          <p:cNvPicPr>
            <a:picLocks noChangeAspect="1"/>
          </p:cNvPicPr>
          <p:nvPr/>
        </p:nvPicPr>
        <p:blipFill>
          <a:blip r:embed="rId2"/>
          <a:srcRect l="23392" t="5416" r="24031" b="4912"/>
          <a:stretch>
            <a:fillRect/>
          </a:stretch>
        </p:blipFill>
        <p:spPr>
          <a:xfrm>
            <a:off x="851408" y="5977793"/>
            <a:ext cx="528830" cy="541794"/>
          </a:xfrm>
          <a:prstGeom prst="rect">
            <a:avLst/>
          </a:prstGeom>
        </p:spPr>
      </p:pic>
    </p:spTree>
    <p:extLst>
      <p:ext uri="{BB962C8B-B14F-4D97-AF65-F5344CB8AC3E}">
        <p14:creationId xmlns:p14="http://schemas.microsoft.com/office/powerpoint/2010/main" val="37819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B5BD2-9355-466F-9C28-6D43BA95B51C}"/>
              </a:ext>
            </a:extLst>
          </p:cNvPr>
          <p:cNvSpPr>
            <a:spLocks noGrp="1"/>
          </p:cNvSpPr>
          <p:nvPr>
            <p:ph type="title"/>
          </p:nvPr>
        </p:nvSpPr>
        <p:spPr/>
        <p:txBody>
          <a:bodyPr/>
          <a:lstStyle/>
          <a:p>
            <a:r>
              <a:rPr lang="en-US" dirty="0"/>
              <a:t>Unanswered questions</a:t>
            </a:r>
          </a:p>
        </p:txBody>
      </p:sp>
      <p:sp>
        <p:nvSpPr>
          <p:cNvPr id="3" name="Text Placeholder 2">
            <a:extLst>
              <a:ext uri="{FF2B5EF4-FFF2-40B4-BE49-F238E27FC236}">
                <a16:creationId xmlns:a16="http://schemas.microsoft.com/office/drawing/2014/main" id="{FE04B116-F3DE-F717-8D51-95E43320D510}"/>
              </a:ext>
            </a:extLst>
          </p:cNvPr>
          <p:cNvSpPr>
            <a:spLocks noGrp="1"/>
          </p:cNvSpPr>
          <p:nvPr>
            <p:ph type="body" sz="quarter" idx="4294967295"/>
          </p:nvPr>
        </p:nvSpPr>
        <p:spPr>
          <a:xfrm>
            <a:off x="562826" y="1349375"/>
            <a:ext cx="10912475" cy="4584700"/>
          </a:xfrm>
          <a:prstGeom prst="rect">
            <a:avLst/>
          </a:prstGeom>
        </p:spPr>
        <p:txBody>
          <a:bodyPr/>
          <a:lstStyle/>
          <a:p>
            <a:r>
              <a:rPr lang="en-US" sz="2546" dirty="0"/>
              <a:t>Angiography indications for heart donors vary by center</a:t>
            </a:r>
          </a:p>
          <a:p>
            <a:pPr lvl="1"/>
            <a:r>
              <a:rPr lang="en-US" sz="1940" b="1" dirty="0"/>
              <a:t>Age&gt;40</a:t>
            </a:r>
          </a:p>
          <a:p>
            <a:pPr lvl="1"/>
            <a:r>
              <a:rPr lang="en-US" sz="1940" dirty="0"/>
              <a:t>Hypertension</a:t>
            </a:r>
          </a:p>
          <a:p>
            <a:pPr lvl="1"/>
            <a:r>
              <a:rPr lang="en-US" sz="1940" dirty="0"/>
              <a:t>Diabetes</a:t>
            </a:r>
          </a:p>
          <a:p>
            <a:pPr lvl="1"/>
            <a:r>
              <a:rPr lang="en-US" sz="1940" dirty="0"/>
              <a:t>Tobacco</a:t>
            </a:r>
          </a:p>
          <a:p>
            <a:pPr lvl="1"/>
            <a:r>
              <a:rPr lang="en-US" sz="1940" dirty="0"/>
              <a:t>Hyperlipidemia</a:t>
            </a:r>
          </a:p>
          <a:p>
            <a:pPr lvl="1"/>
            <a:r>
              <a:rPr lang="en-US" sz="1940" dirty="0"/>
              <a:t>Family history of premature coronary artery disease</a:t>
            </a:r>
          </a:p>
          <a:p>
            <a:pPr lvl="1"/>
            <a:r>
              <a:rPr lang="en-US" sz="1940" dirty="0"/>
              <a:t>Cocaine use</a:t>
            </a:r>
          </a:p>
          <a:p>
            <a:r>
              <a:rPr lang="en-US" sz="2546" dirty="0"/>
              <a:t>The extent to which these criteria could be relaxed for future transplants will need be determined</a:t>
            </a:r>
          </a:p>
          <a:p>
            <a:r>
              <a:rPr lang="en-US" sz="2546" dirty="0"/>
              <a:t>Should HIV be an indication for, or affect the age limit for, angiography?</a:t>
            </a:r>
          </a:p>
          <a:p>
            <a:endParaRPr lang="en-US" sz="1455" dirty="0"/>
          </a:p>
        </p:txBody>
      </p:sp>
      <p:sp>
        <p:nvSpPr>
          <p:cNvPr id="6" name="TextBox 5">
            <a:extLst>
              <a:ext uri="{FF2B5EF4-FFF2-40B4-BE49-F238E27FC236}">
                <a16:creationId xmlns:a16="http://schemas.microsoft.com/office/drawing/2014/main" id="{55847C94-EE7D-1F7D-46B3-B1F20DE178EC}"/>
              </a:ext>
            </a:extLst>
          </p:cNvPr>
          <p:cNvSpPr txBox="1"/>
          <p:nvPr/>
        </p:nvSpPr>
        <p:spPr>
          <a:xfrm>
            <a:off x="819053" y="5973397"/>
            <a:ext cx="6094520" cy="369332"/>
          </a:xfrm>
          <a:prstGeom prst="rect">
            <a:avLst/>
          </a:prstGeom>
          <a:noFill/>
        </p:spPr>
        <p:txBody>
          <a:bodyPr wrap="square">
            <a:spAutoFit/>
          </a:bodyPr>
          <a:lstStyle/>
          <a:p>
            <a:r>
              <a:rPr lang="en-US" i="1" dirty="0"/>
              <a:t>J </a:t>
            </a:r>
            <a:r>
              <a:rPr lang="en-US" i="1" dirty="0" err="1"/>
              <a:t>Thorac</a:t>
            </a:r>
            <a:r>
              <a:rPr lang="en-US" i="1" dirty="0"/>
              <a:t> Dis</a:t>
            </a:r>
            <a:r>
              <a:rPr lang="en-US" dirty="0"/>
              <a:t>. 2021 Mar; 13(3): 1864–1868.</a:t>
            </a:r>
          </a:p>
        </p:txBody>
      </p:sp>
      <p:pic>
        <p:nvPicPr>
          <p:cNvPr id="7" name="Picture 6">
            <a:extLst>
              <a:ext uri="{FF2B5EF4-FFF2-40B4-BE49-F238E27FC236}">
                <a16:creationId xmlns:a16="http://schemas.microsoft.com/office/drawing/2014/main" id="{306D78E9-6B81-2E7A-F28E-FBA2B9B072D5}"/>
              </a:ext>
            </a:extLst>
          </p:cNvPr>
          <p:cNvPicPr>
            <a:picLocks noChangeAspect="1"/>
          </p:cNvPicPr>
          <p:nvPr/>
        </p:nvPicPr>
        <p:blipFill rotWithShape="1">
          <a:blip r:embed="rId2"/>
          <a:srcRect l="66667" t="20256" r="24519" b="65641"/>
          <a:stretch/>
        </p:blipFill>
        <p:spPr bwMode="auto">
          <a:xfrm>
            <a:off x="295178" y="5925546"/>
            <a:ext cx="523875" cy="523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84558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6EBA8-7B78-4110-C3A0-2B20425D22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307E77-B9CD-A008-885B-B0FFE58A6BC9}"/>
              </a:ext>
            </a:extLst>
          </p:cNvPr>
          <p:cNvSpPr>
            <a:spLocks noGrp="1"/>
          </p:cNvSpPr>
          <p:nvPr>
            <p:ph type="title"/>
          </p:nvPr>
        </p:nvSpPr>
        <p:spPr/>
        <p:txBody>
          <a:bodyPr/>
          <a:lstStyle/>
          <a:p>
            <a:r>
              <a:rPr lang="en-US" dirty="0"/>
              <a:t>Unanswered questions</a:t>
            </a:r>
          </a:p>
        </p:txBody>
      </p:sp>
      <p:sp>
        <p:nvSpPr>
          <p:cNvPr id="3" name="Text Placeholder 2">
            <a:extLst>
              <a:ext uri="{FF2B5EF4-FFF2-40B4-BE49-F238E27FC236}">
                <a16:creationId xmlns:a16="http://schemas.microsoft.com/office/drawing/2014/main" id="{C93D89CD-4CEC-4A03-255C-D6F8498D6F98}"/>
              </a:ext>
            </a:extLst>
          </p:cNvPr>
          <p:cNvSpPr>
            <a:spLocks noGrp="1"/>
          </p:cNvSpPr>
          <p:nvPr>
            <p:ph type="body" sz="quarter" idx="4294967295"/>
          </p:nvPr>
        </p:nvSpPr>
        <p:spPr>
          <a:xfrm>
            <a:off x="562826" y="1349375"/>
            <a:ext cx="10912475" cy="4584700"/>
          </a:xfrm>
          <a:prstGeom prst="rect">
            <a:avLst/>
          </a:prstGeom>
        </p:spPr>
        <p:txBody>
          <a:bodyPr/>
          <a:lstStyle/>
          <a:p>
            <a:r>
              <a:rPr lang="en-US" sz="2546" dirty="0"/>
              <a:t>Should immunosuppression strategies be changed?</a:t>
            </a:r>
          </a:p>
          <a:p>
            <a:pPr lvl="1"/>
            <a:r>
              <a:rPr lang="en-US" sz="2146" dirty="0"/>
              <a:t>Well-established in kidney literature that PLWH benefit from </a:t>
            </a:r>
            <a:r>
              <a:rPr lang="en-US" sz="2146" i="1" dirty="0"/>
              <a:t>more</a:t>
            </a:r>
            <a:r>
              <a:rPr lang="en-US" sz="2146" dirty="0"/>
              <a:t>, not less immunosuppression</a:t>
            </a:r>
          </a:p>
          <a:p>
            <a:pPr lvl="1"/>
            <a:r>
              <a:rPr lang="en-US" sz="2146" dirty="0"/>
              <a:t>Does the intensive monitoring that thoracic patients undergo change the risk/benefit calculation?</a:t>
            </a:r>
          </a:p>
          <a:p>
            <a:r>
              <a:rPr lang="en-US" sz="2546" dirty="0"/>
              <a:t>Monitoring post-transplant?</a:t>
            </a:r>
          </a:p>
          <a:p>
            <a:pPr lvl="1"/>
            <a:r>
              <a:rPr lang="en-US" sz="2146" dirty="0"/>
              <a:t>Intensity?</a:t>
            </a:r>
          </a:p>
          <a:p>
            <a:pPr lvl="1"/>
            <a:r>
              <a:rPr lang="en-US" sz="2146" dirty="0"/>
              <a:t>Cell-free DNA vs biopsy?</a:t>
            </a:r>
          </a:p>
          <a:p>
            <a:endParaRPr lang="en-US" sz="1455" dirty="0"/>
          </a:p>
        </p:txBody>
      </p:sp>
      <p:sp>
        <p:nvSpPr>
          <p:cNvPr id="5" name="TextBox 4">
            <a:extLst>
              <a:ext uri="{FF2B5EF4-FFF2-40B4-BE49-F238E27FC236}">
                <a16:creationId xmlns:a16="http://schemas.microsoft.com/office/drawing/2014/main" id="{00B898FF-D631-326F-EB17-462A71867816}"/>
              </a:ext>
            </a:extLst>
          </p:cNvPr>
          <p:cNvSpPr txBox="1"/>
          <p:nvPr/>
        </p:nvSpPr>
        <p:spPr>
          <a:xfrm>
            <a:off x="1602797" y="6183328"/>
            <a:ext cx="6094268" cy="369332"/>
          </a:xfrm>
          <a:prstGeom prst="rect">
            <a:avLst/>
          </a:prstGeom>
          <a:noFill/>
        </p:spPr>
        <p:txBody>
          <a:bodyPr wrap="square">
            <a:spAutoFit/>
          </a:bodyPr>
          <a:lstStyle/>
          <a:p>
            <a:pPr>
              <a:buNone/>
            </a:pPr>
            <a:r>
              <a:rPr lang="de-DE" i="1" dirty="0"/>
              <a:t>Am J Transplant </a:t>
            </a:r>
            <a:r>
              <a:rPr lang="de-DE" dirty="0"/>
              <a:t>. 2016 Aug;16(8):2368-76. </a:t>
            </a:r>
          </a:p>
        </p:txBody>
      </p:sp>
      <p:pic>
        <p:nvPicPr>
          <p:cNvPr id="9" name="Picture 8">
            <a:extLst>
              <a:ext uri="{FF2B5EF4-FFF2-40B4-BE49-F238E27FC236}">
                <a16:creationId xmlns:a16="http://schemas.microsoft.com/office/drawing/2014/main" id="{2A197726-F675-0A3B-FA9F-5A883A8D23F6}"/>
              </a:ext>
            </a:extLst>
          </p:cNvPr>
          <p:cNvPicPr>
            <a:picLocks noChangeAspect="1"/>
          </p:cNvPicPr>
          <p:nvPr/>
        </p:nvPicPr>
        <p:blipFill>
          <a:blip r:embed="rId2"/>
          <a:srcRect l="24153" t="6718" r="23778" b="7687"/>
          <a:stretch>
            <a:fillRect/>
          </a:stretch>
        </p:blipFill>
        <p:spPr>
          <a:xfrm>
            <a:off x="609441" y="5508625"/>
            <a:ext cx="919452" cy="907928"/>
          </a:xfrm>
          <a:prstGeom prst="rect">
            <a:avLst/>
          </a:prstGeom>
        </p:spPr>
      </p:pic>
    </p:spTree>
    <p:extLst>
      <p:ext uri="{BB962C8B-B14F-4D97-AF65-F5344CB8AC3E}">
        <p14:creationId xmlns:p14="http://schemas.microsoft.com/office/powerpoint/2010/main" val="513823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98C33-E1E9-AE6F-5040-0775B4833570}"/>
              </a:ext>
            </a:extLst>
          </p:cNvPr>
          <p:cNvSpPr>
            <a:spLocks noGrp="1"/>
          </p:cNvSpPr>
          <p:nvPr>
            <p:ph type="title"/>
          </p:nvPr>
        </p:nvSpPr>
        <p:spPr/>
        <p:txBody>
          <a:bodyPr/>
          <a:lstStyle/>
          <a:p>
            <a:r>
              <a:rPr lang="en-US" dirty="0"/>
              <a:t>HIV is a risk factor for end-organ disease</a:t>
            </a:r>
          </a:p>
        </p:txBody>
      </p:sp>
      <p:sp>
        <p:nvSpPr>
          <p:cNvPr id="8" name="TextBox 7">
            <a:extLst>
              <a:ext uri="{FF2B5EF4-FFF2-40B4-BE49-F238E27FC236}">
                <a16:creationId xmlns:a16="http://schemas.microsoft.com/office/drawing/2014/main" id="{7FDB76A7-8E29-2E7E-C1E1-B06B0A132176}"/>
              </a:ext>
            </a:extLst>
          </p:cNvPr>
          <p:cNvSpPr txBox="1"/>
          <p:nvPr/>
        </p:nvSpPr>
        <p:spPr>
          <a:xfrm>
            <a:off x="2836815" y="5850846"/>
            <a:ext cx="6094602" cy="1200329"/>
          </a:xfrm>
          <a:prstGeom prst="rect">
            <a:avLst/>
          </a:prstGeom>
          <a:noFill/>
        </p:spPr>
        <p:txBody>
          <a:bodyPr wrap="square">
            <a:spAutoFit/>
          </a:bodyPr>
          <a:lstStyle/>
          <a:p>
            <a:r>
              <a:rPr lang="en-US" i="1" dirty="0"/>
              <a:t>J Heart Lung Transplant</a:t>
            </a:r>
            <a:r>
              <a:rPr lang="en-US" dirty="0"/>
              <a:t>. 2014 Sep;33(9):924-30.</a:t>
            </a:r>
          </a:p>
          <a:p>
            <a:r>
              <a:rPr lang="en-US" i="1" dirty="0"/>
              <a:t>Clin J Am Soc Nephrol</a:t>
            </a:r>
            <a:r>
              <a:rPr lang="en-US" dirty="0"/>
              <a:t>. 2017 Mar 7; 12(3): 467–475.</a:t>
            </a:r>
          </a:p>
          <a:p>
            <a:r>
              <a:rPr lang="en-US" i="1" dirty="0"/>
              <a:t>Arch Intern Med</a:t>
            </a:r>
            <a:r>
              <a:rPr lang="en-US" dirty="0"/>
              <a:t>. 2006 Aug;166(15):1632-41.</a:t>
            </a:r>
          </a:p>
          <a:p>
            <a:endParaRPr lang="en-US" dirty="0"/>
          </a:p>
        </p:txBody>
      </p:sp>
      <p:graphicFrame>
        <p:nvGraphicFramePr>
          <p:cNvPr id="11" name="Diagram 10">
            <a:extLst>
              <a:ext uri="{FF2B5EF4-FFF2-40B4-BE49-F238E27FC236}">
                <a16:creationId xmlns:a16="http://schemas.microsoft.com/office/drawing/2014/main" id="{D0896F44-1A7B-20B7-0446-98A06CDC2066}"/>
              </a:ext>
            </a:extLst>
          </p:cNvPr>
          <p:cNvGraphicFramePr/>
          <p:nvPr>
            <p:extLst>
              <p:ext uri="{D42A27DB-BD31-4B8C-83A1-F6EECF244321}">
                <p14:modId xmlns:p14="http://schemas.microsoft.com/office/powerpoint/2010/main" val="3013079776"/>
              </p:ext>
            </p:extLst>
          </p:nvPr>
        </p:nvGraphicFramePr>
        <p:xfrm>
          <a:off x="2130139" y="1076971"/>
          <a:ext cx="7221870" cy="4814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7" name="Straight Connector 16">
            <a:extLst>
              <a:ext uri="{FF2B5EF4-FFF2-40B4-BE49-F238E27FC236}">
                <a16:creationId xmlns:a16="http://schemas.microsoft.com/office/drawing/2014/main" id="{CFB99967-15C7-AFB8-2613-48D574CF7D35}"/>
              </a:ext>
            </a:extLst>
          </p:cNvPr>
          <p:cNvCxnSpPr/>
          <p:nvPr/>
        </p:nvCxnSpPr>
        <p:spPr>
          <a:xfrm>
            <a:off x="7277450" y="1076970"/>
            <a:ext cx="0" cy="944777"/>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3C89B60B-FE0C-DF55-86F6-0406196B7257}"/>
              </a:ext>
            </a:extLst>
          </p:cNvPr>
          <p:cNvCxnSpPr/>
          <p:nvPr/>
        </p:nvCxnSpPr>
        <p:spPr>
          <a:xfrm>
            <a:off x="7277450" y="2403829"/>
            <a:ext cx="0" cy="944777"/>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71F58FBD-27F1-77E0-F0BA-B4FF7456807C}"/>
              </a:ext>
            </a:extLst>
          </p:cNvPr>
          <p:cNvCxnSpPr/>
          <p:nvPr/>
        </p:nvCxnSpPr>
        <p:spPr>
          <a:xfrm>
            <a:off x="7277450" y="3705520"/>
            <a:ext cx="0" cy="944777"/>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12563F92-76C1-82F0-889A-EF9EE85EA2AE}"/>
              </a:ext>
            </a:extLst>
          </p:cNvPr>
          <p:cNvCxnSpPr/>
          <p:nvPr/>
        </p:nvCxnSpPr>
        <p:spPr>
          <a:xfrm>
            <a:off x="7277450" y="5057546"/>
            <a:ext cx="0" cy="944777"/>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88B06BF3-4C17-F5F1-A4B2-996BA66059E0}"/>
              </a:ext>
            </a:extLst>
          </p:cNvPr>
          <p:cNvSpPr txBox="1"/>
          <p:nvPr/>
        </p:nvSpPr>
        <p:spPr>
          <a:xfrm>
            <a:off x="7432648" y="1300294"/>
            <a:ext cx="1761686" cy="523220"/>
          </a:xfrm>
          <a:prstGeom prst="rect">
            <a:avLst/>
          </a:prstGeom>
          <a:noFill/>
        </p:spPr>
        <p:txBody>
          <a:bodyPr wrap="square" rtlCol="0">
            <a:spAutoFit/>
          </a:bodyPr>
          <a:lstStyle/>
          <a:p>
            <a:r>
              <a:rPr lang="en-US" sz="1400" dirty="0"/>
              <a:t>900 new dialysis patients/year</a:t>
            </a:r>
          </a:p>
        </p:txBody>
      </p:sp>
      <p:sp>
        <p:nvSpPr>
          <p:cNvPr id="22" name="TextBox 21">
            <a:extLst>
              <a:ext uri="{FF2B5EF4-FFF2-40B4-BE49-F238E27FC236}">
                <a16:creationId xmlns:a16="http://schemas.microsoft.com/office/drawing/2014/main" id="{3C9285A8-C922-BCB1-0303-B0971815E1AF}"/>
              </a:ext>
            </a:extLst>
          </p:cNvPr>
          <p:cNvSpPr txBox="1"/>
          <p:nvPr/>
        </p:nvSpPr>
        <p:spPr>
          <a:xfrm>
            <a:off x="7432648" y="2614607"/>
            <a:ext cx="1761686" cy="523220"/>
          </a:xfrm>
          <a:prstGeom prst="rect">
            <a:avLst/>
          </a:prstGeom>
          <a:noFill/>
        </p:spPr>
        <p:txBody>
          <a:bodyPr wrap="square" rtlCol="0">
            <a:spAutoFit/>
          </a:bodyPr>
          <a:lstStyle/>
          <a:p>
            <a:r>
              <a:rPr lang="en-US" sz="1400" dirty="0"/>
              <a:t>~15% of deaths in people with HIV</a:t>
            </a:r>
          </a:p>
        </p:txBody>
      </p:sp>
      <p:sp>
        <p:nvSpPr>
          <p:cNvPr id="23" name="TextBox 22">
            <a:extLst>
              <a:ext uri="{FF2B5EF4-FFF2-40B4-BE49-F238E27FC236}">
                <a16:creationId xmlns:a16="http://schemas.microsoft.com/office/drawing/2014/main" id="{07D85B42-C4FD-446A-EE98-AC3F4D703738}"/>
              </a:ext>
            </a:extLst>
          </p:cNvPr>
          <p:cNvSpPr txBox="1"/>
          <p:nvPr/>
        </p:nvSpPr>
        <p:spPr>
          <a:xfrm>
            <a:off x="7468161" y="3828970"/>
            <a:ext cx="1761686" cy="738664"/>
          </a:xfrm>
          <a:prstGeom prst="rect">
            <a:avLst/>
          </a:prstGeom>
          <a:noFill/>
        </p:spPr>
        <p:txBody>
          <a:bodyPr wrap="square" rtlCol="0">
            <a:spAutoFit/>
          </a:bodyPr>
          <a:lstStyle/>
          <a:p>
            <a:r>
              <a:rPr lang="en-US" sz="1400" dirty="0"/>
              <a:t>~2400 people with HIV with advanced heart failure</a:t>
            </a:r>
          </a:p>
        </p:txBody>
      </p:sp>
      <p:sp>
        <p:nvSpPr>
          <p:cNvPr id="24" name="TextBox 23">
            <a:extLst>
              <a:ext uri="{FF2B5EF4-FFF2-40B4-BE49-F238E27FC236}">
                <a16:creationId xmlns:a16="http://schemas.microsoft.com/office/drawing/2014/main" id="{FFBA51C6-C65B-7DC3-3543-755D33C244CF}"/>
              </a:ext>
            </a:extLst>
          </p:cNvPr>
          <p:cNvSpPr txBox="1"/>
          <p:nvPr/>
        </p:nvSpPr>
        <p:spPr>
          <a:xfrm>
            <a:off x="7424417" y="5352163"/>
            <a:ext cx="1761686" cy="307777"/>
          </a:xfrm>
          <a:prstGeom prst="rect">
            <a:avLst/>
          </a:prstGeom>
          <a:noFill/>
        </p:spPr>
        <p:txBody>
          <a:bodyPr wrap="square" rtlCol="0">
            <a:spAutoFit/>
          </a:bodyPr>
          <a:lstStyle/>
          <a:p>
            <a:pPr algn="ctr"/>
            <a:r>
              <a:rPr lang="en-US" sz="1400" dirty="0"/>
              <a:t>Unknown</a:t>
            </a:r>
          </a:p>
        </p:txBody>
      </p:sp>
      <p:pic>
        <p:nvPicPr>
          <p:cNvPr id="4" name="Picture 3">
            <a:extLst>
              <a:ext uri="{FF2B5EF4-FFF2-40B4-BE49-F238E27FC236}">
                <a16:creationId xmlns:a16="http://schemas.microsoft.com/office/drawing/2014/main" id="{5FC845CB-627E-574A-4EDF-D0DD7C45FFC0}"/>
              </a:ext>
            </a:extLst>
          </p:cNvPr>
          <p:cNvPicPr>
            <a:picLocks noChangeAspect="1"/>
          </p:cNvPicPr>
          <p:nvPr/>
        </p:nvPicPr>
        <p:blipFill>
          <a:blip r:embed="rId7"/>
          <a:srcRect l="23647" t="6029" r="23903" b="6689"/>
          <a:stretch>
            <a:fillRect/>
          </a:stretch>
        </p:blipFill>
        <p:spPr>
          <a:xfrm>
            <a:off x="55582" y="5850846"/>
            <a:ext cx="632420" cy="632182"/>
          </a:xfrm>
          <a:prstGeom prst="rect">
            <a:avLst/>
          </a:prstGeom>
        </p:spPr>
      </p:pic>
      <p:pic>
        <p:nvPicPr>
          <p:cNvPr id="6" name="Picture 5">
            <a:extLst>
              <a:ext uri="{FF2B5EF4-FFF2-40B4-BE49-F238E27FC236}">
                <a16:creationId xmlns:a16="http://schemas.microsoft.com/office/drawing/2014/main" id="{5878FE1C-38BF-9B19-3128-975E10F623F0}"/>
              </a:ext>
            </a:extLst>
          </p:cNvPr>
          <p:cNvPicPr>
            <a:picLocks noChangeAspect="1"/>
          </p:cNvPicPr>
          <p:nvPr/>
        </p:nvPicPr>
        <p:blipFill>
          <a:blip r:embed="rId8"/>
          <a:srcRect l="22885" t="4609" r="23268" b="4609"/>
          <a:stretch>
            <a:fillRect/>
          </a:stretch>
        </p:blipFill>
        <p:spPr>
          <a:xfrm>
            <a:off x="762257" y="5850846"/>
            <a:ext cx="632420" cy="640478"/>
          </a:xfrm>
          <a:prstGeom prst="rect">
            <a:avLst/>
          </a:prstGeom>
        </p:spPr>
      </p:pic>
      <p:pic>
        <p:nvPicPr>
          <p:cNvPr id="9" name="Picture 8">
            <a:extLst>
              <a:ext uri="{FF2B5EF4-FFF2-40B4-BE49-F238E27FC236}">
                <a16:creationId xmlns:a16="http://schemas.microsoft.com/office/drawing/2014/main" id="{93ADAE64-EC5D-95E9-7AD4-156DB6A7D751}"/>
              </a:ext>
            </a:extLst>
          </p:cNvPr>
          <p:cNvPicPr>
            <a:picLocks noChangeAspect="1"/>
          </p:cNvPicPr>
          <p:nvPr/>
        </p:nvPicPr>
        <p:blipFill>
          <a:blip r:embed="rId9"/>
          <a:srcRect l="23774" t="6029" r="23903" b="6689"/>
          <a:stretch>
            <a:fillRect/>
          </a:stretch>
        </p:blipFill>
        <p:spPr>
          <a:xfrm>
            <a:off x="1468932" y="5865115"/>
            <a:ext cx="632420" cy="633716"/>
          </a:xfrm>
          <a:prstGeom prst="rect">
            <a:avLst/>
          </a:prstGeom>
        </p:spPr>
      </p:pic>
    </p:spTree>
    <p:extLst>
      <p:ext uri="{BB962C8B-B14F-4D97-AF65-F5344CB8AC3E}">
        <p14:creationId xmlns:p14="http://schemas.microsoft.com/office/powerpoint/2010/main" val="26671204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AFF9D9-A74C-07DA-6A09-E0F0DA1A4F5A}"/>
              </a:ext>
            </a:extLst>
          </p:cNvPr>
          <p:cNvSpPr>
            <a:spLocks noGrp="1"/>
          </p:cNvSpPr>
          <p:nvPr>
            <p:ph type="title"/>
          </p:nvPr>
        </p:nvSpPr>
        <p:spPr/>
        <p:txBody>
          <a:bodyPr/>
          <a:lstStyle/>
          <a:p>
            <a:r>
              <a:rPr lang="en-US" dirty="0"/>
              <a:t>Next steps</a:t>
            </a:r>
          </a:p>
        </p:txBody>
      </p:sp>
      <p:sp>
        <p:nvSpPr>
          <p:cNvPr id="3" name="Text Placeholder 2">
            <a:extLst>
              <a:ext uri="{FF2B5EF4-FFF2-40B4-BE49-F238E27FC236}">
                <a16:creationId xmlns:a16="http://schemas.microsoft.com/office/drawing/2014/main" id="{9A615207-F0A1-AC80-07A4-2B00640DEB8A}"/>
              </a:ext>
            </a:extLst>
          </p:cNvPr>
          <p:cNvSpPr>
            <a:spLocks noGrp="1"/>
          </p:cNvSpPr>
          <p:nvPr>
            <p:ph type="body" sz="quarter" idx="4294967295"/>
          </p:nvPr>
        </p:nvSpPr>
        <p:spPr>
          <a:xfrm>
            <a:off x="415635" y="1397000"/>
            <a:ext cx="11419609" cy="4583113"/>
          </a:xfrm>
          <a:prstGeom prst="rect">
            <a:avLst/>
          </a:prstGeom>
        </p:spPr>
        <p:txBody>
          <a:bodyPr/>
          <a:lstStyle/>
          <a:p>
            <a:r>
              <a:rPr lang="en-US" sz="2500" dirty="0"/>
              <a:t>Single center pilots currently underway at multiple centers</a:t>
            </a:r>
          </a:p>
          <a:p>
            <a:pPr lvl="1"/>
            <a:r>
              <a:rPr lang="en-US" sz="2500" dirty="0"/>
              <a:t>IRB</a:t>
            </a:r>
          </a:p>
          <a:p>
            <a:pPr lvl="1"/>
            <a:r>
              <a:rPr lang="en-US" sz="2500" dirty="0"/>
              <a:t>UNOS variance</a:t>
            </a:r>
          </a:p>
          <a:p>
            <a:r>
              <a:rPr lang="en-US" sz="2500" dirty="0"/>
              <a:t>Development of shared resources to facilitate the process</a:t>
            </a:r>
          </a:p>
          <a:p>
            <a:pPr lvl="1"/>
            <a:r>
              <a:rPr lang="en-US" sz="2100" dirty="0"/>
              <a:t>Email group</a:t>
            </a:r>
          </a:p>
          <a:p>
            <a:pPr lvl="1"/>
            <a:r>
              <a:rPr lang="en-US" sz="2100" dirty="0"/>
              <a:t>Template IRB</a:t>
            </a:r>
          </a:p>
          <a:p>
            <a:pPr lvl="1"/>
            <a:r>
              <a:rPr lang="en-US" sz="2100" dirty="0"/>
              <a:t>Template protocols</a:t>
            </a:r>
          </a:p>
          <a:p>
            <a:pPr lvl="1"/>
            <a:r>
              <a:rPr lang="en-US" sz="2100" dirty="0">
                <a:hlinkClick r:id="rId2"/>
              </a:rPr>
              <a:t>https://hope-thoracic.github.io/HOPE-Thoracic-repository/</a:t>
            </a:r>
            <a:endParaRPr lang="en-US" sz="2100" dirty="0"/>
          </a:p>
          <a:p>
            <a:r>
              <a:rPr lang="en-US" sz="2500" dirty="0"/>
              <a:t>Future collaboration for retrospective analyses?</a:t>
            </a:r>
          </a:p>
        </p:txBody>
      </p:sp>
    </p:spTree>
    <p:extLst>
      <p:ext uri="{BB962C8B-B14F-4D97-AF65-F5344CB8AC3E}">
        <p14:creationId xmlns:p14="http://schemas.microsoft.com/office/powerpoint/2010/main" val="85148435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6B16E-BFE2-8499-EE43-AFECF1F69AAD}"/>
              </a:ext>
            </a:extLst>
          </p:cNvPr>
          <p:cNvSpPr>
            <a:spLocks noGrp="1"/>
          </p:cNvSpPr>
          <p:nvPr>
            <p:ph type="title"/>
          </p:nvPr>
        </p:nvSpPr>
        <p:spPr/>
        <p:txBody>
          <a:bodyPr/>
          <a:lstStyle/>
          <a:p>
            <a:r>
              <a:rPr lang="en-US" dirty="0"/>
              <a:t>Next steps</a:t>
            </a:r>
          </a:p>
        </p:txBody>
      </p:sp>
      <p:pic>
        <p:nvPicPr>
          <p:cNvPr id="6" name="Picture 5" descr="A map of the united states&#10;&#10;AI-generated content may be incorrect.">
            <a:extLst>
              <a:ext uri="{FF2B5EF4-FFF2-40B4-BE49-F238E27FC236}">
                <a16:creationId xmlns:a16="http://schemas.microsoft.com/office/drawing/2014/main" id="{E32C93B4-9FA8-C796-ADCC-9A1D3537CE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3061" y="1341090"/>
            <a:ext cx="7531158" cy="4642864"/>
          </a:xfrm>
          <a:prstGeom prst="rect">
            <a:avLst/>
          </a:prstGeom>
        </p:spPr>
      </p:pic>
      <p:sp>
        <p:nvSpPr>
          <p:cNvPr id="4" name="Text Placeholder 2">
            <a:extLst>
              <a:ext uri="{FF2B5EF4-FFF2-40B4-BE49-F238E27FC236}">
                <a16:creationId xmlns:a16="http://schemas.microsoft.com/office/drawing/2014/main" id="{719070A0-FF3E-CF5C-FF74-A18FD25835C8}"/>
              </a:ext>
            </a:extLst>
          </p:cNvPr>
          <p:cNvSpPr txBox="1">
            <a:spLocks/>
          </p:cNvSpPr>
          <p:nvPr/>
        </p:nvSpPr>
        <p:spPr>
          <a:xfrm>
            <a:off x="446809" y="1397000"/>
            <a:ext cx="3158835" cy="4583113"/>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546" dirty="0"/>
              <a:t>Application scored for a 25-center NIH-funded clinical trial to answer questions about long-term safety of HIV D+/R+ heart transplant</a:t>
            </a:r>
          </a:p>
          <a:p>
            <a:r>
              <a:rPr lang="en-US" sz="2546" dirty="0"/>
              <a:t>Target enrollment: 80 patients 2027-2032</a:t>
            </a:r>
          </a:p>
        </p:txBody>
      </p:sp>
    </p:spTree>
    <p:extLst>
      <p:ext uri="{BB962C8B-B14F-4D97-AF65-F5344CB8AC3E}">
        <p14:creationId xmlns:p14="http://schemas.microsoft.com/office/powerpoint/2010/main" val="15987925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144B2-B32C-9FDB-B830-33F3A99F0F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C5F849-81A3-C676-DA17-319082888F9A}"/>
              </a:ext>
            </a:extLst>
          </p:cNvPr>
          <p:cNvSpPr>
            <a:spLocks noGrp="1"/>
          </p:cNvSpPr>
          <p:nvPr>
            <p:ph type="title"/>
          </p:nvPr>
        </p:nvSpPr>
        <p:spPr>
          <a:xfrm>
            <a:off x="609441" y="2967335"/>
            <a:ext cx="10969943" cy="461665"/>
          </a:xfrm>
        </p:spPr>
        <p:txBody>
          <a:bodyPr/>
          <a:lstStyle/>
          <a:p>
            <a:pPr algn="ctr"/>
            <a:r>
              <a:rPr lang="en-US" dirty="0"/>
              <a:t>HIV D+/R+ LUNG TRANSPLANT</a:t>
            </a:r>
          </a:p>
        </p:txBody>
      </p:sp>
    </p:spTree>
    <p:extLst>
      <p:ext uri="{BB962C8B-B14F-4D97-AF65-F5344CB8AC3E}">
        <p14:creationId xmlns:p14="http://schemas.microsoft.com/office/powerpoint/2010/main" val="7920743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B858F-687E-6571-DE8F-F01A193F33EE}"/>
              </a:ext>
            </a:extLst>
          </p:cNvPr>
          <p:cNvSpPr>
            <a:spLocks noGrp="1"/>
          </p:cNvSpPr>
          <p:nvPr>
            <p:ph type="title"/>
          </p:nvPr>
        </p:nvSpPr>
        <p:spPr/>
        <p:txBody>
          <a:bodyPr/>
          <a:lstStyle/>
          <a:p>
            <a:r>
              <a:rPr lang="en-US" dirty="0"/>
              <a:t>HIV D+/R+ lung transplant will pose unique challenges</a:t>
            </a:r>
          </a:p>
        </p:txBody>
      </p:sp>
      <p:sp>
        <p:nvSpPr>
          <p:cNvPr id="3" name="Text Placeholder 2">
            <a:extLst>
              <a:ext uri="{FF2B5EF4-FFF2-40B4-BE49-F238E27FC236}">
                <a16:creationId xmlns:a16="http://schemas.microsoft.com/office/drawing/2014/main" id="{9463131B-976E-8E8E-BFA2-CAD478652B4F}"/>
              </a:ext>
            </a:extLst>
          </p:cNvPr>
          <p:cNvSpPr>
            <a:spLocks noGrp="1"/>
          </p:cNvSpPr>
          <p:nvPr>
            <p:ph type="body" sz="quarter" idx="4294967295"/>
          </p:nvPr>
        </p:nvSpPr>
        <p:spPr>
          <a:xfrm>
            <a:off x="0" y="1349375"/>
            <a:ext cx="10912475" cy="4584700"/>
          </a:xfrm>
          <a:prstGeom prst="rect">
            <a:avLst/>
          </a:prstGeom>
        </p:spPr>
        <p:txBody>
          <a:bodyPr/>
          <a:lstStyle/>
          <a:p>
            <a:pPr lvl="1"/>
            <a:r>
              <a:rPr lang="en-US" sz="2546" dirty="0"/>
              <a:t>Effects on the lung that may not show up on pre-transplant workup: </a:t>
            </a:r>
          </a:p>
          <a:p>
            <a:pPr lvl="2"/>
            <a:r>
              <a:rPr lang="en-US" sz="1940" dirty="0"/>
              <a:t>Laboratory testing</a:t>
            </a:r>
          </a:p>
          <a:p>
            <a:pPr lvl="2"/>
            <a:r>
              <a:rPr lang="en-US" sz="1940" dirty="0"/>
              <a:t>Imaging</a:t>
            </a:r>
          </a:p>
          <a:p>
            <a:pPr lvl="2"/>
            <a:r>
              <a:rPr lang="en-US" sz="1940" dirty="0"/>
              <a:t>Biopsies</a:t>
            </a:r>
          </a:p>
          <a:p>
            <a:pPr lvl="1"/>
            <a:r>
              <a:rPr lang="en-US" sz="2546" dirty="0"/>
              <a:t>Hidden opportunistic infections</a:t>
            </a:r>
          </a:p>
          <a:p>
            <a:pPr lvl="2"/>
            <a:r>
              <a:rPr lang="en-US" sz="1940" dirty="0"/>
              <a:t>PJP (?mitigated by prophylaxis?)</a:t>
            </a:r>
          </a:p>
          <a:p>
            <a:pPr lvl="2"/>
            <a:r>
              <a:rPr lang="en-US" sz="1940" i="1" dirty="0"/>
              <a:t>Mycobacterium avium</a:t>
            </a:r>
            <a:r>
              <a:rPr lang="en-US" sz="1940" dirty="0"/>
              <a:t> complex</a:t>
            </a:r>
          </a:p>
          <a:p>
            <a:pPr lvl="2"/>
            <a:r>
              <a:rPr lang="en-US" sz="1940" dirty="0"/>
              <a:t>Tuberculosis</a:t>
            </a:r>
          </a:p>
          <a:p>
            <a:pPr lvl="2"/>
            <a:r>
              <a:rPr lang="en-US" sz="1940" dirty="0"/>
              <a:t>Endemic fungi</a:t>
            </a:r>
          </a:p>
          <a:p>
            <a:endParaRPr lang="en-US" dirty="0"/>
          </a:p>
        </p:txBody>
      </p:sp>
      <p:pic>
        <p:nvPicPr>
          <p:cNvPr id="4" name="Picture 3">
            <a:extLst>
              <a:ext uri="{FF2B5EF4-FFF2-40B4-BE49-F238E27FC236}">
                <a16:creationId xmlns:a16="http://schemas.microsoft.com/office/drawing/2014/main" id="{EC305718-244C-4607-43C2-39B8350113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44716" y="5752230"/>
            <a:ext cx="1768407" cy="305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lbert Einstein College of Medicine | Medical Education | Biomedical  Research">
            <a:extLst>
              <a:ext uri="{FF2B5EF4-FFF2-40B4-BE49-F238E27FC236}">
                <a16:creationId xmlns:a16="http://schemas.microsoft.com/office/drawing/2014/main" id="{E963BCBE-EB12-3D50-511F-A82C6D275D8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48835" y="5752230"/>
            <a:ext cx="1317905" cy="39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2500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CB482-2BA6-29D3-42E4-9C121151F336}"/>
              </a:ext>
            </a:extLst>
          </p:cNvPr>
          <p:cNvSpPr>
            <a:spLocks noGrp="1"/>
          </p:cNvSpPr>
          <p:nvPr>
            <p:ph type="title"/>
          </p:nvPr>
        </p:nvSpPr>
        <p:spPr/>
        <p:txBody>
          <a:bodyPr/>
          <a:lstStyle/>
          <a:p>
            <a:r>
              <a:rPr lang="en-US" sz="3999" dirty="0"/>
              <a:t>HIV D+ lung experience</a:t>
            </a:r>
          </a:p>
        </p:txBody>
      </p:sp>
      <p:sp>
        <p:nvSpPr>
          <p:cNvPr id="5" name="TextBox 4">
            <a:extLst>
              <a:ext uri="{FF2B5EF4-FFF2-40B4-BE49-F238E27FC236}">
                <a16:creationId xmlns:a16="http://schemas.microsoft.com/office/drawing/2014/main" id="{0BB879E7-1A91-4B5A-6CF4-AC4D2CE46703}"/>
              </a:ext>
            </a:extLst>
          </p:cNvPr>
          <p:cNvSpPr txBox="1"/>
          <p:nvPr/>
        </p:nvSpPr>
        <p:spPr>
          <a:xfrm>
            <a:off x="1351600" y="6253109"/>
            <a:ext cx="6092933" cy="369236"/>
          </a:xfrm>
          <a:prstGeom prst="rect">
            <a:avLst/>
          </a:prstGeom>
          <a:noFill/>
        </p:spPr>
        <p:txBody>
          <a:bodyPr wrap="square">
            <a:spAutoFit/>
          </a:bodyPr>
          <a:lstStyle/>
          <a:p>
            <a:r>
              <a:rPr lang="de-DE" sz="1799" dirty="0"/>
              <a:t>ATC 2016, abstract C292 </a:t>
            </a:r>
            <a:endParaRPr lang="en-US" sz="1799" dirty="0"/>
          </a:p>
        </p:txBody>
      </p:sp>
      <p:pic>
        <p:nvPicPr>
          <p:cNvPr id="4" name="Picture 3">
            <a:extLst>
              <a:ext uri="{FF2B5EF4-FFF2-40B4-BE49-F238E27FC236}">
                <a16:creationId xmlns:a16="http://schemas.microsoft.com/office/drawing/2014/main" id="{8E4CFED7-69EF-C2BE-4F98-54F6BCB88B9F}"/>
              </a:ext>
            </a:extLst>
          </p:cNvPr>
          <p:cNvPicPr>
            <a:picLocks noChangeAspect="1"/>
          </p:cNvPicPr>
          <p:nvPr/>
        </p:nvPicPr>
        <p:blipFill rotWithShape="1">
          <a:blip r:embed="rId2"/>
          <a:srcRect l="66026" t="19743" r="23397" b="65129"/>
          <a:stretch/>
        </p:blipFill>
        <p:spPr bwMode="auto">
          <a:xfrm>
            <a:off x="11641" y="6295279"/>
            <a:ext cx="628486" cy="561829"/>
          </a:xfrm>
          <a:prstGeom prst="rect">
            <a:avLst/>
          </a:prstGeom>
          <a:ln>
            <a:noFill/>
          </a:ln>
          <a:extLst>
            <a:ext uri="{53640926-AAD7-44D8-BBD7-CCE9431645EC}">
              <a14:shadowObscured xmlns:a14="http://schemas.microsoft.com/office/drawing/2010/main"/>
            </a:ext>
          </a:extLst>
        </p:spPr>
      </p:pic>
      <p:pic>
        <p:nvPicPr>
          <p:cNvPr id="7" name="Picture 2">
            <a:extLst>
              <a:ext uri="{FF2B5EF4-FFF2-40B4-BE49-F238E27FC236}">
                <a16:creationId xmlns:a16="http://schemas.microsoft.com/office/drawing/2014/main" id="{D721E676-4952-D1FC-99D6-FD9CFCF4F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7251" y="6112389"/>
            <a:ext cx="2916029" cy="50360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lbert Einstein College of Medicine | Medical Education | Biomedical  Research">
            <a:extLst>
              <a:ext uri="{FF2B5EF4-FFF2-40B4-BE49-F238E27FC236}">
                <a16:creationId xmlns:a16="http://schemas.microsoft.com/office/drawing/2014/main" id="{E3666A93-8C2E-38E1-49E7-061271B031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604" y="6112389"/>
            <a:ext cx="2173170" cy="65809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Diagram 12">
            <a:extLst>
              <a:ext uri="{FF2B5EF4-FFF2-40B4-BE49-F238E27FC236}">
                <a16:creationId xmlns:a16="http://schemas.microsoft.com/office/drawing/2014/main" id="{76A28B41-D73D-8072-03F6-B88CBF029544}"/>
              </a:ext>
            </a:extLst>
          </p:cNvPr>
          <p:cNvGraphicFramePr/>
          <p:nvPr>
            <p:extLst>
              <p:ext uri="{D42A27DB-BD31-4B8C-83A1-F6EECF244321}">
                <p14:modId xmlns:p14="http://schemas.microsoft.com/office/powerpoint/2010/main" val="18073210"/>
              </p:ext>
            </p:extLst>
          </p:nvPr>
        </p:nvGraphicFramePr>
        <p:xfrm>
          <a:off x="751931" y="2396772"/>
          <a:ext cx="10209547" cy="33694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cxnSp>
        <p:nvCxnSpPr>
          <p:cNvPr id="15" name="Straight Connector 14">
            <a:extLst>
              <a:ext uri="{FF2B5EF4-FFF2-40B4-BE49-F238E27FC236}">
                <a16:creationId xmlns:a16="http://schemas.microsoft.com/office/drawing/2014/main" id="{5283937A-907C-32E0-7097-F3698082C373}"/>
              </a:ext>
            </a:extLst>
          </p:cNvPr>
          <p:cNvCxnSpPr>
            <a:cxnSpLocks/>
          </p:cNvCxnSpPr>
          <p:nvPr/>
        </p:nvCxnSpPr>
        <p:spPr>
          <a:xfrm>
            <a:off x="7347852" y="2396772"/>
            <a:ext cx="0" cy="2183396"/>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B20C0874-0730-06FD-4917-77CA77C439EB}"/>
              </a:ext>
            </a:extLst>
          </p:cNvPr>
          <p:cNvSpPr txBox="1"/>
          <p:nvPr/>
        </p:nvSpPr>
        <p:spPr>
          <a:xfrm>
            <a:off x="7322494" y="3319236"/>
            <a:ext cx="2962561" cy="338466"/>
          </a:xfrm>
          <a:prstGeom prst="rect">
            <a:avLst/>
          </a:prstGeom>
          <a:noFill/>
        </p:spPr>
        <p:txBody>
          <a:bodyPr wrap="square">
            <a:spAutoFit/>
          </a:bodyPr>
          <a:lstStyle/>
          <a:p>
            <a:pPr lvl="0">
              <a:buFontTx/>
              <a:buNone/>
            </a:pPr>
            <a:r>
              <a:rPr lang="en-US" sz="1600" dirty="0"/>
              <a:t>No complications reported</a:t>
            </a:r>
          </a:p>
        </p:txBody>
      </p:sp>
    </p:spTree>
    <p:extLst>
      <p:ext uri="{BB962C8B-B14F-4D97-AF65-F5344CB8AC3E}">
        <p14:creationId xmlns:p14="http://schemas.microsoft.com/office/powerpoint/2010/main" val="20765582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E3DE4-E99F-CDDC-898A-79B5E9D21581}"/>
              </a:ext>
            </a:extLst>
          </p:cNvPr>
          <p:cNvSpPr>
            <a:spLocks noGrp="1"/>
          </p:cNvSpPr>
          <p:nvPr>
            <p:ph type="title"/>
          </p:nvPr>
        </p:nvSpPr>
        <p:spPr/>
        <p:txBody>
          <a:bodyPr/>
          <a:lstStyle/>
          <a:p>
            <a:r>
              <a:rPr lang="en-US" dirty="0"/>
              <a:t>Evaluating the HIV D+ lung donor</a:t>
            </a:r>
          </a:p>
        </p:txBody>
      </p:sp>
      <p:graphicFrame>
        <p:nvGraphicFramePr>
          <p:cNvPr id="6" name="Diagram 5">
            <a:extLst>
              <a:ext uri="{FF2B5EF4-FFF2-40B4-BE49-F238E27FC236}">
                <a16:creationId xmlns:a16="http://schemas.microsoft.com/office/drawing/2014/main" id="{165BBA66-BD90-E320-9641-4B64016A3D1F}"/>
              </a:ext>
            </a:extLst>
          </p:cNvPr>
          <p:cNvGraphicFramePr/>
          <p:nvPr/>
        </p:nvGraphicFramePr>
        <p:xfrm>
          <a:off x="2031471" y="720372"/>
          <a:ext cx="8125883" cy="5417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Diagram 6">
            <a:extLst>
              <a:ext uri="{FF2B5EF4-FFF2-40B4-BE49-F238E27FC236}">
                <a16:creationId xmlns:a16="http://schemas.microsoft.com/office/drawing/2014/main" id="{F4C498AD-A23D-3EEA-FA80-1D741784F65A}"/>
              </a:ext>
            </a:extLst>
          </p:cNvPr>
          <p:cNvGraphicFramePr/>
          <p:nvPr/>
        </p:nvGraphicFramePr>
        <p:xfrm>
          <a:off x="355507" y="2061284"/>
          <a:ext cx="11833318" cy="371501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5404476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467D5-C413-3238-C0FF-51461CD94F52}"/>
              </a:ext>
            </a:extLst>
          </p:cNvPr>
          <p:cNvSpPr>
            <a:spLocks noGrp="1"/>
          </p:cNvSpPr>
          <p:nvPr>
            <p:ph type="title"/>
          </p:nvPr>
        </p:nvSpPr>
        <p:spPr/>
        <p:txBody>
          <a:bodyPr/>
          <a:lstStyle/>
          <a:p>
            <a:r>
              <a:rPr lang="en-US" dirty="0"/>
              <a:t>Long-term effects of pneumonia</a:t>
            </a:r>
          </a:p>
        </p:txBody>
      </p:sp>
      <p:pic>
        <p:nvPicPr>
          <p:cNvPr id="5" name="Main graphic">
            <a:extLst>
              <a:ext uri="{FF2B5EF4-FFF2-40B4-BE49-F238E27FC236}">
                <a16:creationId xmlns:a16="http://schemas.microsoft.com/office/drawing/2014/main" id="{06C27439-733F-9AF4-7A66-505DFE7EA22E}"/>
              </a:ext>
            </a:extLst>
          </p:cNvPr>
          <p:cNvPicPr/>
          <p:nvPr/>
        </p:nvPicPr>
        <p:blipFill>
          <a:blip r:embed="rId2"/>
          <a:stretch/>
        </p:blipFill>
        <p:spPr>
          <a:xfrm>
            <a:off x="966328" y="1513580"/>
            <a:ext cx="4804692" cy="2413105"/>
          </a:xfrm>
          <a:prstGeom prst="rect">
            <a:avLst/>
          </a:prstGeom>
          <a:ln>
            <a:noFill/>
          </a:ln>
        </p:spPr>
      </p:pic>
      <p:sp>
        <p:nvSpPr>
          <p:cNvPr id="6" name="Content Placeholder 2">
            <a:extLst>
              <a:ext uri="{FF2B5EF4-FFF2-40B4-BE49-F238E27FC236}">
                <a16:creationId xmlns:a16="http://schemas.microsoft.com/office/drawing/2014/main" id="{F798E0A1-7EED-0BA9-B607-650E608ECB50}"/>
              </a:ext>
            </a:extLst>
          </p:cNvPr>
          <p:cNvSpPr txBox="1">
            <a:spLocks/>
          </p:cNvSpPr>
          <p:nvPr/>
        </p:nvSpPr>
        <p:spPr>
          <a:xfrm>
            <a:off x="458139" y="4162660"/>
            <a:ext cx="5425433" cy="166211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40" dirty="0"/>
              <a:t>FEV</a:t>
            </a:r>
            <a:r>
              <a:rPr lang="en-US" sz="1940" baseline="-25000" dirty="0"/>
              <a:t>1</a:t>
            </a:r>
            <a:r>
              <a:rPr lang="en-US" sz="1940" dirty="0"/>
              <a:t> decrease after PJP the equivalent of aging ~8 years</a:t>
            </a:r>
          </a:p>
          <a:p>
            <a:r>
              <a:rPr lang="en-US" sz="1940" dirty="0"/>
              <a:t>Decreases did not resolve with time in this pre-HAART era study</a:t>
            </a:r>
          </a:p>
          <a:p>
            <a:endParaRPr lang="en-US" sz="1940" dirty="0"/>
          </a:p>
        </p:txBody>
      </p:sp>
      <p:sp>
        <p:nvSpPr>
          <p:cNvPr id="7" name="TextBox 6">
            <a:extLst>
              <a:ext uri="{FF2B5EF4-FFF2-40B4-BE49-F238E27FC236}">
                <a16:creationId xmlns:a16="http://schemas.microsoft.com/office/drawing/2014/main" id="{40F44548-5AE7-6C7B-4CFA-1F208FD9BBC9}"/>
              </a:ext>
            </a:extLst>
          </p:cNvPr>
          <p:cNvSpPr txBox="1"/>
          <p:nvPr/>
        </p:nvSpPr>
        <p:spPr>
          <a:xfrm>
            <a:off x="1558919" y="5716043"/>
            <a:ext cx="6421125" cy="689420"/>
          </a:xfrm>
          <a:prstGeom prst="rect">
            <a:avLst/>
          </a:prstGeom>
          <a:noFill/>
        </p:spPr>
        <p:txBody>
          <a:bodyPr wrap="square">
            <a:spAutoFit/>
          </a:bodyPr>
          <a:lstStyle/>
          <a:p>
            <a:r>
              <a:rPr lang="en-US" sz="1940" i="1" dirty="0"/>
              <a:t>Am J Respir Crit Care Med.</a:t>
            </a:r>
            <a:r>
              <a:rPr lang="en-US" sz="1940" dirty="0"/>
              <a:t> 2000 Aug;162(2 Pt 1):612-6.</a:t>
            </a:r>
          </a:p>
          <a:p>
            <a:r>
              <a:rPr lang="en-US" sz="1940" i="1" dirty="0"/>
              <a:t>European Respiratory Journal</a:t>
            </a:r>
            <a:r>
              <a:rPr lang="en-US" sz="1940" dirty="0"/>
              <a:t> 2008; 31: 860-868.</a:t>
            </a:r>
          </a:p>
        </p:txBody>
      </p:sp>
      <p:pic>
        <p:nvPicPr>
          <p:cNvPr id="8" name="Picture 7">
            <a:extLst>
              <a:ext uri="{FF2B5EF4-FFF2-40B4-BE49-F238E27FC236}">
                <a16:creationId xmlns:a16="http://schemas.microsoft.com/office/drawing/2014/main" id="{59EB12A4-AC1C-3AA8-DCA3-C74496F4FA84}"/>
              </a:ext>
            </a:extLst>
          </p:cNvPr>
          <p:cNvPicPr>
            <a:picLocks noChangeAspect="1"/>
          </p:cNvPicPr>
          <p:nvPr/>
        </p:nvPicPr>
        <p:blipFill rotWithShape="1">
          <a:blip r:embed="rId3"/>
          <a:srcRect l="66346" t="20769" r="24359" b="65385"/>
          <a:stretch/>
        </p:blipFill>
        <p:spPr bwMode="auto">
          <a:xfrm>
            <a:off x="-20156" y="5601378"/>
            <a:ext cx="877625" cy="817099"/>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C3EAE7E3-A468-0B00-B47B-86DFA6DAF914}"/>
              </a:ext>
            </a:extLst>
          </p:cNvPr>
          <p:cNvPicPr>
            <a:picLocks noChangeAspect="1"/>
          </p:cNvPicPr>
          <p:nvPr/>
        </p:nvPicPr>
        <p:blipFill rotWithShape="1">
          <a:blip r:embed="rId4"/>
          <a:srcRect l="66506" t="21025" r="24680" b="65641"/>
          <a:stretch/>
        </p:blipFill>
        <p:spPr bwMode="auto">
          <a:xfrm>
            <a:off x="824384" y="5601378"/>
            <a:ext cx="807869" cy="763804"/>
          </a:xfrm>
          <a:prstGeom prst="rect">
            <a:avLst/>
          </a:prstGeom>
          <a:ln>
            <a:noFill/>
          </a:ln>
          <a:extLst>
            <a:ext uri="{53640926-AAD7-44D8-BBD7-CCE9431645EC}">
              <a14:shadowObscured xmlns:a14="http://schemas.microsoft.com/office/drawing/2010/main"/>
            </a:ext>
          </a:extLst>
        </p:spPr>
      </p:pic>
      <p:pic>
        <p:nvPicPr>
          <p:cNvPr id="10" name="Picture 9" descr="A picture containing text, parallel, diagram, line&#10;&#10;Description automatically generated">
            <a:extLst>
              <a:ext uri="{FF2B5EF4-FFF2-40B4-BE49-F238E27FC236}">
                <a16:creationId xmlns:a16="http://schemas.microsoft.com/office/drawing/2014/main" id="{CC580A09-7DA6-7E38-CF97-9FCA9A74D0B7}"/>
              </a:ext>
            </a:extLst>
          </p:cNvPr>
          <p:cNvPicPr>
            <a:picLocks noChangeAspect="1"/>
          </p:cNvPicPr>
          <p:nvPr/>
        </p:nvPicPr>
        <p:blipFill>
          <a:blip r:embed="rId5"/>
          <a:stretch>
            <a:fillRect/>
          </a:stretch>
        </p:blipFill>
        <p:spPr>
          <a:xfrm>
            <a:off x="6659677" y="1478199"/>
            <a:ext cx="4331824" cy="4034012"/>
          </a:xfrm>
          <a:prstGeom prst="rect">
            <a:avLst/>
          </a:prstGeom>
        </p:spPr>
      </p:pic>
    </p:spTree>
    <p:extLst>
      <p:ext uri="{BB962C8B-B14F-4D97-AF65-F5344CB8AC3E}">
        <p14:creationId xmlns:p14="http://schemas.microsoft.com/office/powerpoint/2010/main" val="264014210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724BB-E1B3-2277-5546-CE61A55FE1FC}"/>
              </a:ext>
            </a:extLst>
          </p:cNvPr>
          <p:cNvSpPr>
            <a:spLocks noGrp="1"/>
          </p:cNvSpPr>
          <p:nvPr>
            <p:ph type="title"/>
          </p:nvPr>
        </p:nvSpPr>
        <p:spPr/>
        <p:txBody>
          <a:bodyPr/>
          <a:lstStyle/>
          <a:p>
            <a:r>
              <a:rPr lang="en-US" dirty="0"/>
              <a:t>People with HIV are more likely to smoke and more likely to experience medical complications from smoking</a:t>
            </a:r>
          </a:p>
        </p:txBody>
      </p:sp>
      <p:sp>
        <p:nvSpPr>
          <p:cNvPr id="3" name="Text Placeholder 2">
            <a:extLst>
              <a:ext uri="{FF2B5EF4-FFF2-40B4-BE49-F238E27FC236}">
                <a16:creationId xmlns:a16="http://schemas.microsoft.com/office/drawing/2014/main" id="{4E6262B2-0DDC-D287-4CDD-EC7CD9B62311}"/>
              </a:ext>
            </a:extLst>
          </p:cNvPr>
          <p:cNvSpPr>
            <a:spLocks noGrp="1"/>
          </p:cNvSpPr>
          <p:nvPr>
            <p:ph type="body" sz="quarter" idx="4294967295"/>
          </p:nvPr>
        </p:nvSpPr>
        <p:spPr>
          <a:xfrm>
            <a:off x="0" y="1368425"/>
            <a:ext cx="5237163" cy="4583113"/>
          </a:xfrm>
          <a:prstGeom prst="rect">
            <a:avLst/>
          </a:prstGeom>
        </p:spPr>
        <p:txBody>
          <a:bodyPr/>
          <a:lstStyle/>
          <a:p>
            <a:r>
              <a:rPr lang="en-US" sz="2546" dirty="0"/>
              <a:t>High prevalence of smoking</a:t>
            </a:r>
          </a:p>
          <a:p>
            <a:r>
              <a:rPr lang="en-US" sz="2546" dirty="0"/>
              <a:t>2-5 fold higher rates of lung cancer; association persists after controlling for smoking rates (</a:t>
            </a:r>
            <a:r>
              <a:rPr lang="en-US" sz="2546" dirty="0">
                <a:solidFill>
                  <a:srgbClr val="000000"/>
                </a:solidFill>
                <a:latin typeface="Fira Sans" panose="020B0503050000020004" pitchFamily="34" charset="0"/>
              </a:rPr>
              <a:t>VACS study 1.5-1.7 IRR).</a:t>
            </a:r>
            <a:endParaRPr lang="en-US" sz="2546" dirty="0"/>
          </a:p>
          <a:p>
            <a:r>
              <a:rPr lang="en-US" sz="2546" dirty="0"/>
              <a:t>Again, cumulative time with low CD4+ lymphocyte count may be predictive</a:t>
            </a:r>
          </a:p>
          <a:p>
            <a:endParaRPr lang="en-US" dirty="0"/>
          </a:p>
          <a:p>
            <a:endParaRPr lang="en-US" dirty="0"/>
          </a:p>
        </p:txBody>
      </p:sp>
      <p:pic>
        <p:nvPicPr>
          <p:cNvPr id="5" name="Picture 4">
            <a:extLst>
              <a:ext uri="{FF2B5EF4-FFF2-40B4-BE49-F238E27FC236}">
                <a16:creationId xmlns:a16="http://schemas.microsoft.com/office/drawing/2014/main" id="{316CB5E2-DADA-6FA5-5C59-285EABA4A490}"/>
              </a:ext>
            </a:extLst>
          </p:cNvPr>
          <p:cNvPicPr>
            <a:picLocks noChangeAspect="1"/>
          </p:cNvPicPr>
          <p:nvPr/>
        </p:nvPicPr>
        <p:blipFill rotWithShape="1">
          <a:blip r:embed="rId2"/>
          <a:srcRect l="65065" t="20798" r="24038" b="60968"/>
          <a:stretch/>
        </p:blipFill>
        <p:spPr bwMode="auto">
          <a:xfrm>
            <a:off x="12455" y="5443686"/>
            <a:ext cx="715523" cy="673433"/>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F64452BB-EF8B-A9C2-E41E-4A8C72C541C5}"/>
              </a:ext>
            </a:extLst>
          </p:cNvPr>
          <p:cNvSpPr txBox="1"/>
          <p:nvPr/>
        </p:nvSpPr>
        <p:spPr>
          <a:xfrm>
            <a:off x="2284884" y="5423679"/>
            <a:ext cx="4781108" cy="959943"/>
          </a:xfrm>
          <a:prstGeom prst="rect">
            <a:avLst/>
          </a:prstGeom>
          <a:noFill/>
        </p:spPr>
        <p:txBody>
          <a:bodyPr wrap="square">
            <a:spAutoFit/>
          </a:bodyPr>
          <a:lstStyle/>
          <a:p>
            <a:pPr>
              <a:lnSpc>
                <a:spcPct val="107000"/>
              </a:lnSpc>
            </a:pPr>
            <a:r>
              <a:rPr lang="en-US" i="1" dirty="0">
                <a:solidFill>
                  <a:srgbClr val="5B616B"/>
                </a:solidFill>
                <a:ea typeface="Times New Roman" panose="02020603050405020304" pitchFamily="18" charset="0"/>
                <a:cs typeface="Times New Roman" panose="02020603050405020304" pitchFamily="18" charset="0"/>
              </a:rPr>
              <a:t>Clin Infect Dis</a:t>
            </a:r>
            <a:r>
              <a:rPr lang="en-US" dirty="0">
                <a:solidFill>
                  <a:srgbClr val="0071BC"/>
                </a:solidFill>
                <a:ea typeface="Times New Roman" panose="02020603050405020304" pitchFamily="18" charset="0"/>
                <a:cs typeface="Times New Roman" panose="02020603050405020304" pitchFamily="18" charset="0"/>
              </a:rPr>
              <a:t>. </a:t>
            </a:r>
            <a:r>
              <a:rPr lang="en-US" dirty="0">
                <a:solidFill>
                  <a:srgbClr val="5B616B"/>
                </a:solidFill>
                <a:ea typeface="Times New Roman" panose="02020603050405020304" pitchFamily="18" charset="0"/>
                <a:cs typeface="Times New Roman" panose="02020603050405020304" pitchFamily="18" charset="0"/>
              </a:rPr>
              <a:t>2013 Mar;56(5):727-34.</a:t>
            </a:r>
          </a:p>
          <a:p>
            <a:pPr>
              <a:lnSpc>
                <a:spcPct val="107000"/>
              </a:lnSpc>
            </a:pPr>
            <a:r>
              <a:rPr lang="en-US" i="1" dirty="0" err="1">
                <a:ea typeface="Calibri" panose="020F0502020204030204" pitchFamily="34" charset="0"/>
                <a:cs typeface="Times New Roman" panose="02020603050405020304" pitchFamily="18" charset="0"/>
              </a:rPr>
              <a:t>Curr</a:t>
            </a:r>
            <a:r>
              <a:rPr lang="en-US" i="1" dirty="0">
                <a:ea typeface="Calibri" panose="020F0502020204030204" pitchFamily="34" charset="0"/>
                <a:cs typeface="Times New Roman" panose="02020603050405020304" pitchFamily="18" charset="0"/>
              </a:rPr>
              <a:t> </a:t>
            </a:r>
            <a:r>
              <a:rPr lang="en-US" i="1" dirty="0" err="1">
                <a:ea typeface="Calibri" panose="020F0502020204030204" pitchFamily="34" charset="0"/>
                <a:cs typeface="Times New Roman" panose="02020603050405020304" pitchFamily="18" charset="0"/>
              </a:rPr>
              <a:t>Opin</a:t>
            </a:r>
            <a:r>
              <a:rPr lang="en-US" i="1" dirty="0">
                <a:ea typeface="Calibri" panose="020F0502020204030204" pitchFamily="34" charset="0"/>
                <a:cs typeface="Times New Roman" panose="02020603050405020304" pitchFamily="18" charset="0"/>
              </a:rPr>
              <a:t> HIV AIDS</a:t>
            </a:r>
            <a:r>
              <a:rPr lang="en-US" dirty="0">
                <a:ea typeface="Calibri" panose="020F0502020204030204" pitchFamily="34" charset="0"/>
                <a:cs typeface="Times New Roman" panose="02020603050405020304" pitchFamily="18" charset="0"/>
              </a:rPr>
              <a:t>. 2017 Jan; 12(1): 31–38.</a:t>
            </a:r>
          </a:p>
          <a:p>
            <a:pPr>
              <a:lnSpc>
                <a:spcPct val="107000"/>
              </a:lnSpc>
            </a:pPr>
            <a:r>
              <a:rPr lang="en-US" i="1" dirty="0"/>
              <a:t>AIDS</a:t>
            </a:r>
            <a:r>
              <a:rPr lang="en-US" dirty="0"/>
              <a:t>. 2012 May 15; 26(8): 1017–1025.</a:t>
            </a:r>
          </a:p>
        </p:txBody>
      </p:sp>
      <p:pic>
        <p:nvPicPr>
          <p:cNvPr id="7" name="Picture 6">
            <a:extLst>
              <a:ext uri="{FF2B5EF4-FFF2-40B4-BE49-F238E27FC236}">
                <a16:creationId xmlns:a16="http://schemas.microsoft.com/office/drawing/2014/main" id="{D1233F73-B6F1-BEF4-6E63-7FC041329D8F}"/>
              </a:ext>
            </a:extLst>
          </p:cNvPr>
          <p:cNvPicPr>
            <a:picLocks noChangeAspect="1"/>
          </p:cNvPicPr>
          <p:nvPr/>
        </p:nvPicPr>
        <p:blipFill rotWithShape="1">
          <a:blip r:embed="rId3"/>
          <a:srcRect l="66667" t="23647" r="25160" b="61254"/>
          <a:stretch/>
        </p:blipFill>
        <p:spPr bwMode="auto">
          <a:xfrm>
            <a:off x="837885" y="5529198"/>
            <a:ext cx="545297" cy="566681"/>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C6F9DBB-4C8F-FA28-375C-3FABFA4385A7}"/>
              </a:ext>
            </a:extLst>
          </p:cNvPr>
          <p:cNvPicPr>
            <a:picLocks noChangeAspect="1"/>
          </p:cNvPicPr>
          <p:nvPr/>
        </p:nvPicPr>
        <p:blipFill rotWithShape="1">
          <a:blip r:embed="rId4"/>
          <a:srcRect l="66346" t="19487" r="24199" b="65128"/>
          <a:stretch/>
        </p:blipFill>
        <p:spPr bwMode="auto">
          <a:xfrm>
            <a:off x="1493091" y="5423678"/>
            <a:ext cx="681883" cy="693441"/>
          </a:xfrm>
          <a:prstGeom prst="rect">
            <a:avLst/>
          </a:prstGeom>
          <a:ln>
            <a:noFill/>
          </a:ln>
          <a:extLst>
            <a:ext uri="{53640926-AAD7-44D8-BBD7-CCE9431645EC}">
              <a14:shadowObscured xmlns:a14="http://schemas.microsoft.com/office/drawing/2010/main"/>
            </a:ext>
          </a:extLst>
        </p:spPr>
      </p:pic>
      <p:pic>
        <p:nvPicPr>
          <p:cNvPr id="11" name="Picture 10" descr="A person holding a picture of lungs&#10;&#10;AI-generated content may be incorrect.">
            <a:extLst>
              <a:ext uri="{FF2B5EF4-FFF2-40B4-BE49-F238E27FC236}">
                <a16:creationId xmlns:a16="http://schemas.microsoft.com/office/drawing/2014/main" id="{2167BF7E-4990-96ED-089D-6628102B5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287" y="1368425"/>
            <a:ext cx="4481299" cy="4481299"/>
          </a:xfrm>
          <a:prstGeom prst="rect">
            <a:avLst/>
          </a:prstGeom>
        </p:spPr>
      </p:pic>
    </p:spTree>
    <p:extLst>
      <p:ext uri="{BB962C8B-B14F-4D97-AF65-F5344CB8AC3E}">
        <p14:creationId xmlns:p14="http://schemas.microsoft.com/office/powerpoint/2010/main" val="1084410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10C02-A55A-429B-D36C-D2AB43D38FAD}"/>
              </a:ext>
            </a:extLst>
          </p:cNvPr>
          <p:cNvSpPr>
            <a:spLocks noGrp="1"/>
          </p:cNvSpPr>
          <p:nvPr>
            <p:ph type="title"/>
          </p:nvPr>
        </p:nvSpPr>
        <p:spPr/>
        <p:txBody>
          <a:bodyPr/>
          <a:lstStyle/>
          <a:p>
            <a:r>
              <a:rPr lang="en-US" dirty="0"/>
              <a:t>Nodules are common in smokers with HIV</a:t>
            </a:r>
          </a:p>
        </p:txBody>
      </p:sp>
      <p:pic>
        <p:nvPicPr>
          <p:cNvPr id="5" name="Picture 4">
            <a:extLst>
              <a:ext uri="{FF2B5EF4-FFF2-40B4-BE49-F238E27FC236}">
                <a16:creationId xmlns:a16="http://schemas.microsoft.com/office/drawing/2014/main" id="{A7293D9E-B7FB-5441-2386-2D53F4E446E9}"/>
              </a:ext>
            </a:extLst>
          </p:cNvPr>
          <p:cNvPicPr>
            <a:picLocks noChangeAspect="1"/>
          </p:cNvPicPr>
          <p:nvPr/>
        </p:nvPicPr>
        <p:blipFill>
          <a:blip r:embed="rId2"/>
          <a:stretch>
            <a:fillRect/>
          </a:stretch>
        </p:blipFill>
        <p:spPr>
          <a:xfrm>
            <a:off x="637842" y="1396246"/>
            <a:ext cx="10927565" cy="3418723"/>
          </a:xfrm>
          <a:prstGeom prst="rect">
            <a:avLst/>
          </a:prstGeom>
        </p:spPr>
      </p:pic>
      <p:sp>
        <p:nvSpPr>
          <p:cNvPr id="6" name="TextBox 5">
            <a:extLst>
              <a:ext uri="{FF2B5EF4-FFF2-40B4-BE49-F238E27FC236}">
                <a16:creationId xmlns:a16="http://schemas.microsoft.com/office/drawing/2014/main" id="{F7CCD329-1C2F-EEB1-1892-18193904FCD6}"/>
              </a:ext>
            </a:extLst>
          </p:cNvPr>
          <p:cNvSpPr txBox="1"/>
          <p:nvPr/>
        </p:nvSpPr>
        <p:spPr>
          <a:xfrm>
            <a:off x="690166" y="5831346"/>
            <a:ext cx="5773838" cy="390876"/>
          </a:xfrm>
          <a:prstGeom prst="rect">
            <a:avLst/>
          </a:prstGeom>
          <a:noFill/>
        </p:spPr>
        <p:txBody>
          <a:bodyPr wrap="square">
            <a:spAutoFit/>
          </a:bodyPr>
          <a:lstStyle/>
          <a:p>
            <a:r>
              <a:rPr lang="en-US" sz="1940" i="1" dirty="0" err="1"/>
              <a:t>Transl</a:t>
            </a:r>
            <a:r>
              <a:rPr lang="en-US" sz="1940" i="1" dirty="0"/>
              <a:t> Lung Cancer Res</a:t>
            </a:r>
            <a:r>
              <a:rPr lang="en-US" sz="1940" dirty="0"/>
              <a:t>. 2017 Feb;6(1):42-51.</a:t>
            </a:r>
          </a:p>
        </p:txBody>
      </p:sp>
      <p:pic>
        <p:nvPicPr>
          <p:cNvPr id="7" name="Picture 6">
            <a:extLst>
              <a:ext uri="{FF2B5EF4-FFF2-40B4-BE49-F238E27FC236}">
                <a16:creationId xmlns:a16="http://schemas.microsoft.com/office/drawing/2014/main" id="{B51CBBCB-2360-635E-64D9-D350E622EBE0}"/>
              </a:ext>
            </a:extLst>
          </p:cNvPr>
          <p:cNvPicPr>
            <a:picLocks noChangeAspect="1"/>
          </p:cNvPicPr>
          <p:nvPr/>
        </p:nvPicPr>
        <p:blipFill rotWithShape="1">
          <a:blip r:embed="rId3"/>
          <a:srcRect l="66506" t="20513" r="24840" b="65642"/>
          <a:stretch/>
        </p:blipFill>
        <p:spPr bwMode="auto">
          <a:xfrm>
            <a:off x="15173" y="5376830"/>
            <a:ext cx="766359" cy="76635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033084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86F77-9470-4996-172F-9A5D04B93944}"/>
              </a:ext>
            </a:extLst>
          </p:cNvPr>
          <p:cNvSpPr>
            <a:spLocks noGrp="1"/>
          </p:cNvSpPr>
          <p:nvPr>
            <p:ph type="title"/>
          </p:nvPr>
        </p:nvSpPr>
        <p:spPr/>
        <p:txBody>
          <a:bodyPr/>
          <a:lstStyle/>
          <a:p>
            <a:r>
              <a:rPr lang="en-US" dirty="0"/>
              <a:t>CD4 count and viral load are likely associated with chest CT findings</a:t>
            </a:r>
          </a:p>
        </p:txBody>
      </p:sp>
      <p:sp>
        <p:nvSpPr>
          <p:cNvPr id="3" name="Text Placeholder 2">
            <a:extLst>
              <a:ext uri="{FF2B5EF4-FFF2-40B4-BE49-F238E27FC236}">
                <a16:creationId xmlns:a16="http://schemas.microsoft.com/office/drawing/2014/main" id="{9E983373-F770-64D4-01A4-957DD1AE524C}"/>
              </a:ext>
            </a:extLst>
          </p:cNvPr>
          <p:cNvSpPr>
            <a:spLocks noGrp="1"/>
          </p:cNvSpPr>
          <p:nvPr>
            <p:ph type="body" sz="quarter" idx="4294967295"/>
          </p:nvPr>
        </p:nvSpPr>
        <p:spPr>
          <a:xfrm>
            <a:off x="5278582" y="1349375"/>
            <a:ext cx="6910243" cy="4584700"/>
          </a:xfrm>
          <a:prstGeom prst="rect">
            <a:avLst/>
          </a:prstGeom>
        </p:spPr>
        <p:txBody>
          <a:bodyPr/>
          <a:lstStyle/>
          <a:p>
            <a:r>
              <a:rPr lang="en-US" sz="2546" dirty="0"/>
              <a:t>EXHALE study (part of the VACS study): </a:t>
            </a:r>
          </a:p>
          <a:p>
            <a:pPr lvl="1"/>
            <a:r>
              <a:rPr lang="en-US" sz="1940" dirty="0">
                <a:solidFill>
                  <a:srgbClr val="040C28"/>
                </a:solidFill>
                <a:latin typeface="Google Sans"/>
              </a:rPr>
              <a:t>noncalcified nodule&gt;=4 mm in 55% of patients with CD4+ lymphocyte count&lt;200/µL</a:t>
            </a:r>
          </a:p>
          <a:p>
            <a:pPr lvl="1"/>
            <a:r>
              <a:rPr lang="en-US" sz="1940" dirty="0">
                <a:solidFill>
                  <a:srgbClr val="040C28"/>
                </a:solidFill>
                <a:latin typeface="Google Sans"/>
              </a:rPr>
              <a:t>25% if CD4+ lymphocyte 200/µL or greater</a:t>
            </a:r>
          </a:p>
          <a:p>
            <a:r>
              <a:rPr lang="en-US" sz="2546" dirty="0">
                <a:solidFill>
                  <a:srgbClr val="333333"/>
                </a:solidFill>
                <a:latin typeface="Fira Sans" panose="020B0503050000020004" pitchFamily="34" charset="0"/>
              </a:rPr>
              <a:t>COCOMO</a:t>
            </a:r>
            <a:r>
              <a:rPr lang="en-US" sz="2546" dirty="0">
                <a:solidFill>
                  <a:srgbClr val="040C28"/>
                </a:solidFill>
                <a:latin typeface="Google Sans"/>
              </a:rPr>
              <a:t> study: </a:t>
            </a:r>
            <a:r>
              <a:rPr lang="en-US" sz="2546" dirty="0">
                <a:solidFill>
                  <a:srgbClr val="333333"/>
                </a:solidFill>
                <a:latin typeface="Fira Sans" panose="020B0503050000020004" pitchFamily="34" charset="0"/>
              </a:rPr>
              <a:t> </a:t>
            </a:r>
          </a:p>
          <a:p>
            <a:pPr lvl="1"/>
            <a:r>
              <a:rPr lang="en-US" sz="1940" dirty="0">
                <a:solidFill>
                  <a:srgbClr val="333333"/>
                </a:solidFill>
                <a:latin typeface="Fira Sans" panose="020B0503050000020004" pitchFamily="34" charset="0"/>
              </a:rPr>
              <a:t>CD4</a:t>
            </a:r>
            <a:r>
              <a:rPr lang="en-US" sz="1940" baseline="30000" dirty="0">
                <a:solidFill>
                  <a:srgbClr val="333333"/>
                </a:solidFill>
                <a:latin typeface="Fira Sans" panose="020B0503050000020004" pitchFamily="34" charset="0"/>
              </a:rPr>
              <a:t>+</a:t>
            </a:r>
            <a:r>
              <a:rPr lang="en-US" sz="1940" dirty="0">
                <a:solidFill>
                  <a:srgbClr val="333333"/>
                </a:solidFill>
                <a:latin typeface="Fira Sans" panose="020B0503050000020004" pitchFamily="34" charset="0"/>
              </a:rPr>
              <a:t> T lymphocyte count under 500 cells/</a:t>
            </a:r>
            <a:r>
              <a:rPr lang="en-US" sz="1940" dirty="0" err="1">
                <a:solidFill>
                  <a:srgbClr val="333333"/>
                </a:solidFill>
                <a:latin typeface="Fira Sans" panose="020B0503050000020004" pitchFamily="34" charset="0"/>
              </a:rPr>
              <a:t>μl</a:t>
            </a:r>
            <a:r>
              <a:rPr lang="en-US" sz="1940" dirty="0">
                <a:solidFill>
                  <a:srgbClr val="333333"/>
                </a:solidFill>
                <a:latin typeface="Fira Sans" panose="020B0503050000020004" pitchFamily="34" charset="0"/>
              </a:rPr>
              <a:t> and CD4</a:t>
            </a:r>
            <a:r>
              <a:rPr lang="en-US" sz="1940" baseline="30000" dirty="0">
                <a:solidFill>
                  <a:srgbClr val="333333"/>
                </a:solidFill>
                <a:latin typeface="Fira Sans" panose="020B0503050000020004" pitchFamily="34" charset="0"/>
              </a:rPr>
              <a:t>+</a:t>
            </a:r>
            <a:r>
              <a:rPr lang="en-US" sz="1940" dirty="0">
                <a:solidFill>
                  <a:srgbClr val="333333"/>
                </a:solidFill>
                <a:latin typeface="Fira Sans" panose="020B0503050000020004" pitchFamily="34" charset="0"/>
              </a:rPr>
              <a:t> T lymphocyte nadir less than 200 cells/</a:t>
            </a:r>
            <a:r>
              <a:rPr lang="en-US" sz="1940" dirty="0" err="1">
                <a:solidFill>
                  <a:srgbClr val="333333"/>
                </a:solidFill>
                <a:latin typeface="Fira Sans" panose="020B0503050000020004" pitchFamily="34" charset="0"/>
              </a:rPr>
              <a:t>μl</a:t>
            </a:r>
            <a:r>
              <a:rPr lang="en-US" sz="1940" dirty="0">
                <a:solidFill>
                  <a:srgbClr val="333333"/>
                </a:solidFill>
                <a:latin typeface="Fira Sans" panose="020B0503050000020004" pitchFamily="34" charset="0"/>
              </a:rPr>
              <a:t> were each associated with increased odds of a positive image (OR) 2.32 (95% CI: 1.01–5.13, </a:t>
            </a:r>
            <a:r>
              <a:rPr lang="en-US" sz="1940" i="1" dirty="0">
                <a:solidFill>
                  <a:srgbClr val="333333"/>
                </a:solidFill>
                <a:latin typeface="Fira Sans" panose="020B0503050000020004" pitchFamily="34" charset="0"/>
              </a:rPr>
              <a:t>P</a:t>
            </a:r>
            <a:r>
              <a:rPr lang="en-US" sz="1940" dirty="0">
                <a:solidFill>
                  <a:srgbClr val="333333"/>
                </a:solidFill>
                <a:latin typeface="Fira Sans" panose="020B0503050000020004" pitchFamily="34" charset="0"/>
              </a:rPr>
              <a:t> = 0.04) </a:t>
            </a:r>
          </a:p>
          <a:p>
            <a:pPr lvl="1"/>
            <a:r>
              <a:rPr lang="en-US" sz="1940" dirty="0">
                <a:solidFill>
                  <a:srgbClr val="333333"/>
                </a:solidFill>
                <a:latin typeface="Fira Sans" panose="020B0503050000020004" pitchFamily="34" charset="0"/>
              </a:rPr>
              <a:t>Previous history of PCP [OR 4.32 (95% CI: 1.34–11.9), </a:t>
            </a:r>
            <a:r>
              <a:rPr lang="en-US" sz="1940" i="1" dirty="0">
                <a:solidFill>
                  <a:srgbClr val="333333"/>
                </a:solidFill>
                <a:latin typeface="Fira Sans" panose="020B0503050000020004" pitchFamily="34" charset="0"/>
              </a:rPr>
              <a:t>P</a:t>
            </a:r>
            <a:r>
              <a:rPr lang="en-US" sz="1940" dirty="0">
                <a:solidFill>
                  <a:srgbClr val="333333"/>
                </a:solidFill>
                <a:latin typeface="Fira Sans" panose="020B0503050000020004" pitchFamily="34" charset="0"/>
              </a:rPr>
              <a:t> = 0.01] independently associated with abnormal CT chest</a:t>
            </a:r>
            <a:endParaRPr lang="en-US" sz="1940" dirty="0"/>
          </a:p>
        </p:txBody>
      </p:sp>
      <p:sp>
        <p:nvSpPr>
          <p:cNvPr id="5" name="TextBox 4">
            <a:extLst>
              <a:ext uri="{FF2B5EF4-FFF2-40B4-BE49-F238E27FC236}">
                <a16:creationId xmlns:a16="http://schemas.microsoft.com/office/drawing/2014/main" id="{497957A4-23A2-FB5D-F733-C22C588885E7}"/>
              </a:ext>
            </a:extLst>
          </p:cNvPr>
          <p:cNvSpPr txBox="1"/>
          <p:nvPr/>
        </p:nvSpPr>
        <p:spPr>
          <a:xfrm>
            <a:off x="1511009" y="5679319"/>
            <a:ext cx="4111707" cy="689420"/>
          </a:xfrm>
          <a:prstGeom prst="rect">
            <a:avLst/>
          </a:prstGeom>
          <a:noFill/>
        </p:spPr>
        <p:txBody>
          <a:bodyPr wrap="square">
            <a:spAutoFit/>
          </a:bodyPr>
          <a:lstStyle/>
          <a:p>
            <a:r>
              <a:rPr lang="en-US" sz="1940" i="1" dirty="0"/>
              <a:t>AIDS</a:t>
            </a:r>
            <a:r>
              <a:rPr lang="en-US" sz="1940" dirty="0"/>
              <a:t> 2014, 28: 1007–1014.</a:t>
            </a:r>
          </a:p>
          <a:p>
            <a:r>
              <a:rPr lang="en-US" sz="1940" i="1" dirty="0"/>
              <a:t>AIDS</a:t>
            </a:r>
            <a:r>
              <a:rPr lang="en-US" sz="1940" dirty="0"/>
              <a:t> 2017, 31: 1973-1977.</a:t>
            </a:r>
          </a:p>
        </p:txBody>
      </p:sp>
      <p:pic>
        <p:nvPicPr>
          <p:cNvPr id="6" name="Picture 5">
            <a:extLst>
              <a:ext uri="{FF2B5EF4-FFF2-40B4-BE49-F238E27FC236}">
                <a16:creationId xmlns:a16="http://schemas.microsoft.com/office/drawing/2014/main" id="{B4CB2667-9D68-5A91-7F5B-B7A97F0B7D4D}"/>
              </a:ext>
            </a:extLst>
          </p:cNvPr>
          <p:cNvPicPr>
            <a:picLocks noChangeAspect="1"/>
          </p:cNvPicPr>
          <p:nvPr/>
        </p:nvPicPr>
        <p:blipFill rotWithShape="1">
          <a:blip r:embed="rId2"/>
          <a:srcRect l="66186" t="20000" r="24199" b="65385"/>
          <a:stretch/>
        </p:blipFill>
        <p:spPr bwMode="auto">
          <a:xfrm>
            <a:off x="130429" y="5783645"/>
            <a:ext cx="346492" cy="329168"/>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5BA60852-0815-5E8C-35B4-089265B7BA26}"/>
              </a:ext>
            </a:extLst>
          </p:cNvPr>
          <p:cNvPicPr>
            <a:picLocks noChangeAspect="1"/>
          </p:cNvPicPr>
          <p:nvPr/>
        </p:nvPicPr>
        <p:blipFill rotWithShape="1">
          <a:blip r:embed="rId3"/>
          <a:srcRect l="65865" t="20000" r="23878" b="65384"/>
          <a:stretch/>
        </p:blipFill>
        <p:spPr bwMode="auto">
          <a:xfrm>
            <a:off x="765930" y="5669592"/>
            <a:ext cx="733307" cy="653101"/>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E0A89F40-C2F4-37CD-9FE3-B11E008105EB}"/>
              </a:ext>
            </a:extLst>
          </p:cNvPr>
          <p:cNvPicPr>
            <a:picLocks noChangeAspect="1"/>
          </p:cNvPicPr>
          <p:nvPr/>
        </p:nvPicPr>
        <p:blipFill rotWithShape="1">
          <a:blip r:embed="rId4"/>
          <a:srcRect l="66346" t="19487" r="24199" b="65128"/>
          <a:stretch/>
        </p:blipFill>
        <p:spPr bwMode="auto">
          <a:xfrm>
            <a:off x="111942" y="5679319"/>
            <a:ext cx="642216" cy="653102"/>
          </a:xfrm>
          <a:prstGeom prst="rect">
            <a:avLst/>
          </a:prstGeom>
          <a:ln>
            <a:noFill/>
          </a:ln>
          <a:extLst>
            <a:ext uri="{53640926-AAD7-44D8-BBD7-CCE9431645EC}">
              <a14:shadowObscured xmlns:a14="http://schemas.microsoft.com/office/drawing/2010/main"/>
            </a:ext>
          </a:extLst>
        </p:spPr>
      </p:pic>
      <p:pic>
        <p:nvPicPr>
          <p:cNvPr id="11" name="Picture 10" descr="A close-up of a chest x-ray&#10;&#10;AI-generated content may be incorrect.">
            <a:extLst>
              <a:ext uri="{FF2B5EF4-FFF2-40B4-BE49-F238E27FC236}">
                <a16:creationId xmlns:a16="http://schemas.microsoft.com/office/drawing/2014/main" id="{7BB428E9-0889-BBBF-9A03-3B8DE2ECFD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43521" y="1567680"/>
            <a:ext cx="3642355" cy="3596539"/>
          </a:xfrm>
          <a:prstGeom prst="rect">
            <a:avLst/>
          </a:prstGeom>
        </p:spPr>
      </p:pic>
    </p:spTree>
    <p:extLst>
      <p:ext uri="{BB962C8B-B14F-4D97-AF65-F5344CB8AC3E}">
        <p14:creationId xmlns:p14="http://schemas.microsoft.com/office/powerpoint/2010/main" val="48162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B677E-B04E-8BCD-422A-634214354987}"/>
              </a:ext>
            </a:extLst>
          </p:cNvPr>
          <p:cNvSpPr>
            <a:spLocks noGrp="1"/>
          </p:cNvSpPr>
          <p:nvPr>
            <p:ph type="title"/>
          </p:nvPr>
        </p:nvSpPr>
        <p:spPr/>
        <p:txBody>
          <a:bodyPr/>
          <a:lstStyle/>
          <a:p>
            <a:r>
              <a:rPr lang="en-US" dirty="0"/>
              <a:t>HIV and end-organ disease</a:t>
            </a:r>
          </a:p>
        </p:txBody>
      </p:sp>
      <p:sp>
        <p:nvSpPr>
          <p:cNvPr id="3" name="Rectangle 3">
            <a:extLst>
              <a:ext uri="{FF2B5EF4-FFF2-40B4-BE49-F238E27FC236}">
                <a16:creationId xmlns:a16="http://schemas.microsoft.com/office/drawing/2014/main" id="{CF22BF1D-699A-471B-C1E8-ABDEA22D1BC6}"/>
              </a:ext>
            </a:extLst>
          </p:cNvPr>
          <p:cNvSpPr txBox="1">
            <a:spLocks noChangeArrowheads="1"/>
          </p:cNvSpPr>
          <p:nvPr/>
        </p:nvSpPr>
        <p:spPr>
          <a:xfrm>
            <a:off x="609441" y="1308296"/>
            <a:ext cx="10969942" cy="331403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People with HIV are </a:t>
            </a:r>
            <a:r>
              <a:rPr lang="en-US" i="1" dirty="0"/>
              <a:t>more</a:t>
            </a:r>
            <a:r>
              <a:rPr lang="en-US" dirty="0"/>
              <a:t> likely to die once they develop end organ disease</a:t>
            </a:r>
          </a:p>
          <a:p>
            <a:endParaRPr lang="en-US" dirty="0"/>
          </a:p>
          <a:p>
            <a:r>
              <a:rPr lang="en-US" dirty="0"/>
              <a:t>They are </a:t>
            </a:r>
            <a:r>
              <a:rPr lang="en-US" i="1" dirty="0"/>
              <a:t>less</a:t>
            </a:r>
            <a:r>
              <a:rPr lang="en-US" dirty="0"/>
              <a:t> likely to be:</a:t>
            </a:r>
          </a:p>
          <a:p>
            <a:pPr lvl="1"/>
            <a:r>
              <a:rPr lang="en-US" dirty="0"/>
              <a:t>Referred to a transplant center by their providers</a:t>
            </a:r>
          </a:p>
          <a:p>
            <a:pPr lvl="1"/>
            <a:r>
              <a:rPr lang="en-US" dirty="0"/>
              <a:t>Listed for transplant once referred</a:t>
            </a:r>
          </a:p>
          <a:p>
            <a:pPr lvl="1"/>
            <a:r>
              <a:rPr lang="en-US" dirty="0"/>
              <a:t>Transplanted once listed</a:t>
            </a:r>
          </a:p>
          <a:p>
            <a:endParaRPr lang="en-US" altLang="en-US" dirty="0"/>
          </a:p>
          <a:p>
            <a:endParaRPr lang="en-US" dirty="0"/>
          </a:p>
        </p:txBody>
      </p:sp>
      <p:sp>
        <p:nvSpPr>
          <p:cNvPr id="8" name="TextBox 7">
            <a:extLst>
              <a:ext uri="{FF2B5EF4-FFF2-40B4-BE49-F238E27FC236}">
                <a16:creationId xmlns:a16="http://schemas.microsoft.com/office/drawing/2014/main" id="{F8B8A6F9-118C-266A-BA7F-89115F571F70}"/>
              </a:ext>
            </a:extLst>
          </p:cNvPr>
          <p:cNvSpPr txBox="1"/>
          <p:nvPr/>
        </p:nvSpPr>
        <p:spPr>
          <a:xfrm>
            <a:off x="1699706" y="6170376"/>
            <a:ext cx="6094708" cy="369332"/>
          </a:xfrm>
          <a:prstGeom prst="rect">
            <a:avLst/>
          </a:prstGeom>
          <a:noFill/>
        </p:spPr>
        <p:txBody>
          <a:bodyPr wrap="square">
            <a:spAutoFit/>
          </a:bodyPr>
          <a:lstStyle/>
          <a:p>
            <a:r>
              <a:rPr lang="en-US" i="1" dirty="0"/>
              <a:t>Clin J Am Soc Nephrol</a:t>
            </a:r>
            <a:r>
              <a:rPr lang="en-US" dirty="0"/>
              <a:t>. 2017 Mar 7;12(3):467-475. </a:t>
            </a:r>
          </a:p>
        </p:txBody>
      </p:sp>
      <p:pic>
        <p:nvPicPr>
          <p:cNvPr id="5" name="Picture 4">
            <a:extLst>
              <a:ext uri="{FF2B5EF4-FFF2-40B4-BE49-F238E27FC236}">
                <a16:creationId xmlns:a16="http://schemas.microsoft.com/office/drawing/2014/main" id="{B53E521F-E1B5-C743-CD4F-21ED6374DDBC}"/>
              </a:ext>
            </a:extLst>
          </p:cNvPr>
          <p:cNvPicPr>
            <a:picLocks noChangeAspect="1"/>
          </p:cNvPicPr>
          <p:nvPr/>
        </p:nvPicPr>
        <p:blipFill>
          <a:blip r:embed="rId2"/>
          <a:srcRect l="23392" t="6852" r="23396" b="6852"/>
          <a:stretch>
            <a:fillRect/>
          </a:stretch>
        </p:blipFill>
        <p:spPr>
          <a:xfrm>
            <a:off x="852056" y="5770605"/>
            <a:ext cx="716971" cy="698464"/>
          </a:xfrm>
          <a:prstGeom prst="rect">
            <a:avLst/>
          </a:prstGeom>
        </p:spPr>
      </p:pic>
    </p:spTree>
    <p:extLst>
      <p:ext uri="{BB962C8B-B14F-4D97-AF65-F5344CB8AC3E}">
        <p14:creationId xmlns:p14="http://schemas.microsoft.com/office/powerpoint/2010/main" val="13514816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56F29-A9FE-8D14-6E82-0FCAD5382631}"/>
              </a:ext>
            </a:extLst>
          </p:cNvPr>
          <p:cNvSpPr>
            <a:spLocks noGrp="1"/>
          </p:cNvSpPr>
          <p:nvPr>
            <p:ph type="title"/>
          </p:nvPr>
        </p:nvSpPr>
        <p:spPr/>
        <p:txBody>
          <a:bodyPr/>
          <a:lstStyle/>
          <a:p>
            <a:r>
              <a:rPr lang="en-US" dirty="0"/>
              <a:t>Pulmonary hypertension and HIV</a:t>
            </a:r>
          </a:p>
        </p:txBody>
      </p:sp>
      <p:sp>
        <p:nvSpPr>
          <p:cNvPr id="3" name="Text Placeholder 2">
            <a:extLst>
              <a:ext uri="{FF2B5EF4-FFF2-40B4-BE49-F238E27FC236}">
                <a16:creationId xmlns:a16="http://schemas.microsoft.com/office/drawing/2014/main" id="{6416B7AD-368D-A7A4-A042-7CC94DF16CF3}"/>
              </a:ext>
            </a:extLst>
          </p:cNvPr>
          <p:cNvSpPr>
            <a:spLocks noGrp="1"/>
          </p:cNvSpPr>
          <p:nvPr>
            <p:ph type="body" sz="quarter" idx="4294967295"/>
          </p:nvPr>
        </p:nvSpPr>
        <p:spPr>
          <a:xfrm>
            <a:off x="6950075" y="1349375"/>
            <a:ext cx="5238750" cy="4584700"/>
          </a:xfrm>
          <a:prstGeom prst="rect">
            <a:avLst/>
          </a:prstGeom>
        </p:spPr>
        <p:txBody>
          <a:bodyPr/>
          <a:lstStyle/>
          <a:p>
            <a:r>
              <a:rPr lang="en-US" sz="2546" dirty="0"/>
              <a:t>Ten-fold higher prevalence in people with HIV</a:t>
            </a:r>
          </a:p>
          <a:p>
            <a:endParaRPr lang="en-US" sz="2546" dirty="0"/>
          </a:p>
          <a:p>
            <a:r>
              <a:rPr lang="en-US" sz="2546" dirty="0"/>
              <a:t>Sensitivity of echocardiography for diagnosing pulmonary hypertension ~80%.</a:t>
            </a:r>
          </a:p>
          <a:p>
            <a:endParaRPr lang="en-US" sz="2546" dirty="0"/>
          </a:p>
          <a:p>
            <a:r>
              <a:rPr lang="en-US" sz="2546" dirty="0"/>
              <a:t>Our own center decided to opt for RHC if any HIV D+ organ is accepted</a:t>
            </a:r>
          </a:p>
          <a:p>
            <a:pPr marL="0" indent="0">
              <a:buNone/>
            </a:pPr>
            <a:endParaRPr lang="en-US" sz="2546" dirty="0"/>
          </a:p>
        </p:txBody>
      </p:sp>
      <p:sp>
        <p:nvSpPr>
          <p:cNvPr id="5" name="TextBox 4">
            <a:extLst>
              <a:ext uri="{FF2B5EF4-FFF2-40B4-BE49-F238E27FC236}">
                <a16:creationId xmlns:a16="http://schemas.microsoft.com/office/drawing/2014/main" id="{CA1155BE-0D40-8088-9C95-437AE3F85E1A}"/>
              </a:ext>
            </a:extLst>
          </p:cNvPr>
          <p:cNvSpPr txBox="1"/>
          <p:nvPr/>
        </p:nvSpPr>
        <p:spPr>
          <a:xfrm>
            <a:off x="1494123" y="5816928"/>
            <a:ext cx="5455952" cy="663580"/>
          </a:xfrm>
          <a:prstGeom prst="rect">
            <a:avLst/>
          </a:prstGeom>
          <a:noFill/>
        </p:spPr>
        <p:txBody>
          <a:bodyPr wrap="square">
            <a:spAutoFit/>
          </a:bodyPr>
          <a:lstStyle/>
          <a:p>
            <a:pPr>
              <a:lnSpc>
                <a:spcPct val="107000"/>
              </a:lnSpc>
            </a:pPr>
            <a:r>
              <a:rPr lang="en-US" i="1" dirty="0"/>
              <a:t>Lancet Healthy </a:t>
            </a:r>
            <a:r>
              <a:rPr lang="en-US" i="1" dirty="0" err="1"/>
              <a:t>Longev</a:t>
            </a:r>
            <a:r>
              <a:rPr lang="en-US" dirty="0"/>
              <a:t>. 2021 Jul;2(7):e389-e390. </a:t>
            </a:r>
          </a:p>
          <a:p>
            <a:pPr>
              <a:lnSpc>
                <a:spcPct val="107000"/>
              </a:lnSpc>
            </a:pPr>
            <a:r>
              <a:rPr lang="en-US" i="1" dirty="0"/>
              <a:t>BMJ Open</a:t>
            </a:r>
            <a:r>
              <a:rPr lang="en-US" dirty="0"/>
              <a:t>. 2019 Dec 22;9(12):e033084.</a:t>
            </a:r>
          </a:p>
        </p:txBody>
      </p:sp>
      <p:pic>
        <p:nvPicPr>
          <p:cNvPr id="6" name="Picture 5">
            <a:extLst>
              <a:ext uri="{FF2B5EF4-FFF2-40B4-BE49-F238E27FC236}">
                <a16:creationId xmlns:a16="http://schemas.microsoft.com/office/drawing/2014/main" id="{5A5184C6-4723-4DF9-706D-AA44DDF13CE3}"/>
              </a:ext>
            </a:extLst>
          </p:cNvPr>
          <p:cNvPicPr>
            <a:picLocks noChangeAspect="1"/>
          </p:cNvPicPr>
          <p:nvPr/>
        </p:nvPicPr>
        <p:blipFill rotWithShape="1">
          <a:blip r:embed="rId2"/>
          <a:srcRect l="66186" t="22507" r="24199" b="61823"/>
          <a:stretch/>
        </p:blipFill>
        <p:spPr bwMode="auto">
          <a:xfrm>
            <a:off x="128514" y="5790870"/>
            <a:ext cx="564806" cy="517739"/>
          </a:xfrm>
          <a:prstGeom prst="rect">
            <a:avLst/>
          </a:prstGeom>
          <a:ln>
            <a:noFill/>
          </a:ln>
          <a:extLst>
            <a:ext uri="{53640926-AAD7-44D8-BBD7-CCE9431645EC}">
              <a14:shadowObscured xmlns:a14="http://schemas.microsoft.com/office/drawing/2010/main"/>
            </a:ext>
          </a:extLst>
        </p:spPr>
      </p:pic>
      <p:pic>
        <p:nvPicPr>
          <p:cNvPr id="7" name="Picture 6" descr="A screenshot of a computer&#10;&#10;Description automatically generated">
            <a:extLst>
              <a:ext uri="{FF2B5EF4-FFF2-40B4-BE49-F238E27FC236}">
                <a16:creationId xmlns:a16="http://schemas.microsoft.com/office/drawing/2014/main" id="{C5B5E240-B8B3-342B-F116-8D3DDFCA6D25}"/>
              </a:ext>
            </a:extLst>
          </p:cNvPr>
          <p:cNvPicPr>
            <a:picLocks noChangeAspect="1"/>
          </p:cNvPicPr>
          <p:nvPr/>
        </p:nvPicPr>
        <p:blipFill rotWithShape="1">
          <a:blip r:embed="rId3"/>
          <a:srcRect l="70385" t="30314" r="18205" b="50313"/>
          <a:stretch/>
        </p:blipFill>
        <p:spPr bwMode="auto">
          <a:xfrm>
            <a:off x="749304" y="5795245"/>
            <a:ext cx="564806" cy="539422"/>
          </a:xfrm>
          <a:prstGeom prst="rect">
            <a:avLst/>
          </a:prstGeom>
          <a:ln>
            <a:noFill/>
          </a:ln>
          <a:extLst>
            <a:ext uri="{53640926-AAD7-44D8-BBD7-CCE9431645EC}">
              <a14:shadowObscured xmlns:a14="http://schemas.microsoft.com/office/drawing/2010/main"/>
            </a:ext>
          </a:extLst>
        </p:spPr>
      </p:pic>
      <p:pic>
        <p:nvPicPr>
          <p:cNvPr id="8" name="Picture 3">
            <a:extLst>
              <a:ext uri="{FF2B5EF4-FFF2-40B4-BE49-F238E27FC236}">
                <a16:creationId xmlns:a16="http://schemas.microsoft.com/office/drawing/2014/main" id="{7AB9F2ED-75D7-CBA7-BD4F-9CFE922DE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57" y="1350046"/>
            <a:ext cx="5881646" cy="40866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567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8F59A-41B5-4313-74F9-1BCC83FEC799}"/>
              </a:ext>
            </a:extLst>
          </p:cNvPr>
          <p:cNvSpPr>
            <a:spLocks noGrp="1"/>
          </p:cNvSpPr>
          <p:nvPr>
            <p:ph type="title"/>
          </p:nvPr>
        </p:nvSpPr>
        <p:spPr/>
        <p:txBody>
          <a:bodyPr/>
          <a:lstStyle/>
          <a:p>
            <a:r>
              <a:rPr lang="en-US" dirty="0"/>
              <a:t>Traditional vs. extended criteria for the lung donor without HIV.</a:t>
            </a:r>
          </a:p>
        </p:txBody>
      </p:sp>
      <p:pic>
        <p:nvPicPr>
          <p:cNvPr id="5" name="Picture 4">
            <a:extLst>
              <a:ext uri="{FF2B5EF4-FFF2-40B4-BE49-F238E27FC236}">
                <a16:creationId xmlns:a16="http://schemas.microsoft.com/office/drawing/2014/main" id="{E0F47268-F61D-4BDF-3F39-E5148BA6C669}"/>
              </a:ext>
            </a:extLst>
          </p:cNvPr>
          <p:cNvPicPr>
            <a:picLocks noChangeAspect="1"/>
          </p:cNvPicPr>
          <p:nvPr/>
        </p:nvPicPr>
        <p:blipFill>
          <a:blip r:embed="rId2"/>
          <a:stretch>
            <a:fillRect/>
          </a:stretch>
        </p:blipFill>
        <p:spPr>
          <a:xfrm>
            <a:off x="1289721" y="1186369"/>
            <a:ext cx="5523064" cy="4485263"/>
          </a:xfrm>
          <a:prstGeom prst="rect">
            <a:avLst/>
          </a:prstGeom>
        </p:spPr>
      </p:pic>
      <p:sp>
        <p:nvSpPr>
          <p:cNvPr id="6" name="TextBox 5">
            <a:extLst>
              <a:ext uri="{FF2B5EF4-FFF2-40B4-BE49-F238E27FC236}">
                <a16:creationId xmlns:a16="http://schemas.microsoft.com/office/drawing/2014/main" id="{D879F117-0510-C616-15E5-A46B891287EC}"/>
              </a:ext>
            </a:extLst>
          </p:cNvPr>
          <p:cNvSpPr txBox="1"/>
          <p:nvPr/>
        </p:nvSpPr>
        <p:spPr>
          <a:xfrm>
            <a:off x="1012526" y="5781031"/>
            <a:ext cx="4733647" cy="369332"/>
          </a:xfrm>
          <a:prstGeom prst="rect">
            <a:avLst/>
          </a:prstGeom>
          <a:noFill/>
        </p:spPr>
        <p:txBody>
          <a:bodyPr wrap="square">
            <a:spAutoFit/>
          </a:bodyPr>
          <a:lstStyle/>
          <a:p>
            <a:r>
              <a:rPr lang="en-US" i="1" dirty="0"/>
              <a:t>Anesthesiology Clin</a:t>
            </a:r>
            <a:r>
              <a:rPr lang="en-US" dirty="0"/>
              <a:t> 2019; 37:639–660.</a:t>
            </a:r>
          </a:p>
        </p:txBody>
      </p:sp>
      <p:pic>
        <p:nvPicPr>
          <p:cNvPr id="7" name="Picture 6">
            <a:extLst>
              <a:ext uri="{FF2B5EF4-FFF2-40B4-BE49-F238E27FC236}">
                <a16:creationId xmlns:a16="http://schemas.microsoft.com/office/drawing/2014/main" id="{0919002A-CFC1-F3F4-1E07-A00918337650}"/>
              </a:ext>
            </a:extLst>
          </p:cNvPr>
          <p:cNvPicPr>
            <a:picLocks noChangeAspect="1"/>
          </p:cNvPicPr>
          <p:nvPr/>
        </p:nvPicPr>
        <p:blipFill rotWithShape="1">
          <a:blip r:embed="rId3"/>
          <a:srcRect l="70513" t="30484" r="18910" b="49858"/>
          <a:stretch/>
        </p:blipFill>
        <p:spPr bwMode="auto">
          <a:xfrm>
            <a:off x="75702" y="5292476"/>
            <a:ext cx="936826" cy="979409"/>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10772E29-AB99-EA52-62BE-B1DD0645CB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4716" y="5752230"/>
            <a:ext cx="1768407" cy="305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lbert Einstein College of Medicine | Medical Education | Biomedical  Research">
            <a:extLst>
              <a:ext uri="{FF2B5EF4-FFF2-40B4-BE49-F238E27FC236}">
                <a16:creationId xmlns:a16="http://schemas.microsoft.com/office/drawing/2014/main" id="{32D87681-A694-447A-123C-2E1C65CBCA0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8835" y="5752230"/>
            <a:ext cx="1317905" cy="3990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5E1A125-09F9-81B5-F930-BF938FBFEE0A}"/>
              </a:ext>
            </a:extLst>
          </p:cNvPr>
          <p:cNvSpPr txBox="1"/>
          <p:nvPr/>
        </p:nvSpPr>
        <p:spPr>
          <a:xfrm>
            <a:off x="7249386" y="1599906"/>
            <a:ext cx="4086319" cy="3926075"/>
          </a:xfrm>
          <a:prstGeom prst="rect">
            <a:avLst/>
          </a:prstGeom>
          <a:noFill/>
        </p:spPr>
        <p:txBody>
          <a:bodyPr wrap="square">
            <a:spAutoFit/>
          </a:bodyPr>
          <a:lstStyle/>
          <a:p>
            <a:pPr marL="277200" indent="-277200" defTabSz="554401">
              <a:lnSpc>
                <a:spcPct val="90000"/>
              </a:lnSpc>
              <a:spcBef>
                <a:spcPts val="606"/>
              </a:spcBef>
              <a:buClr>
                <a:srgbClr val="006699"/>
              </a:buClr>
              <a:buFont typeface="Arial" panose="020B0604020202020204" pitchFamily="34" charset="0"/>
              <a:buChar char="•"/>
              <a:defRPr/>
            </a:pPr>
            <a:r>
              <a:rPr lang="en-US" sz="2546" dirty="0">
                <a:solidFill>
                  <a:prstClr val="black"/>
                </a:solidFill>
                <a:latin typeface="Calibri" panose="020F0502020204030204" pitchFamily="34" charset="0"/>
                <a:ea typeface="Verdana" panose="020B0604030504040204" pitchFamily="34" charset="0"/>
                <a:cs typeface="Calibri" panose="020F0502020204030204" pitchFamily="34" charset="0"/>
              </a:rPr>
              <a:t>What is an acceptable treatment history for the HIV D+ lung donor?</a:t>
            </a:r>
          </a:p>
          <a:p>
            <a:pPr marL="277200" indent="-277200" defTabSz="554401">
              <a:lnSpc>
                <a:spcPct val="90000"/>
              </a:lnSpc>
              <a:spcBef>
                <a:spcPts val="606"/>
              </a:spcBef>
              <a:buClr>
                <a:srgbClr val="006699"/>
              </a:buClr>
              <a:buFont typeface="Arial" panose="020B0604020202020204" pitchFamily="34" charset="0"/>
              <a:buChar char="•"/>
              <a:defRPr/>
            </a:pPr>
            <a:r>
              <a:rPr lang="en-US" sz="2546" dirty="0">
                <a:solidFill>
                  <a:prstClr val="black"/>
                </a:solidFill>
                <a:latin typeface="Calibri" panose="020F0502020204030204" pitchFamily="34" charset="0"/>
                <a:ea typeface="Verdana" panose="020B0604030504040204" pitchFamily="34" charset="0"/>
                <a:cs typeface="Calibri" panose="020F0502020204030204" pitchFamily="34" charset="0"/>
              </a:rPr>
              <a:t>When should opportunistic infections exclude lung donation?</a:t>
            </a:r>
          </a:p>
          <a:p>
            <a:pPr marL="277200" indent="-277200" defTabSz="554401">
              <a:lnSpc>
                <a:spcPct val="90000"/>
              </a:lnSpc>
              <a:spcBef>
                <a:spcPts val="606"/>
              </a:spcBef>
              <a:buClr>
                <a:srgbClr val="006699"/>
              </a:buClr>
              <a:buFont typeface="Arial" panose="020B0604020202020204" pitchFamily="34" charset="0"/>
              <a:buChar char="•"/>
              <a:defRPr/>
            </a:pPr>
            <a:r>
              <a:rPr lang="en-US" sz="2546" dirty="0">
                <a:solidFill>
                  <a:prstClr val="black"/>
                </a:solidFill>
                <a:latin typeface="Calibri" panose="020F0502020204030204" pitchFamily="34" charset="0"/>
                <a:ea typeface="Verdana" panose="020B0604030504040204" pitchFamily="34" charset="0"/>
                <a:cs typeface="Calibri" panose="020F0502020204030204" pitchFamily="34" charset="0"/>
              </a:rPr>
              <a:t>What smoking history is acceptable?</a:t>
            </a:r>
          </a:p>
          <a:p>
            <a:pPr marL="277200" indent="-277200" defTabSz="554401">
              <a:lnSpc>
                <a:spcPct val="90000"/>
              </a:lnSpc>
              <a:spcBef>
                <a:spcPts val="606"/>
              </a:spcBef>
              <a:buClr>
                <a:srgbClr val="006699"/>
              </a:buClr>
              <a:buFont typeface="Arial" panose="020B0604020202020204" pitchFamily="34" charset="0"/>
              <a:buChar char="•"/>
              <a:defRPr/>
            </a:pPr>
            <a:r>
              <a:rPr lang="en-US" sz="2546" dirty="0">
                <a:solidFill>
                  <a:prstClr val="black"/>
                </a:solidFill>
                <a:latin typeface="Calibri" panose="020F0502020204030204" pitchFamily="34" charset="0"/>
                <a:ea typeface="Verdana" panose="020B0604030504040204" pitchFamily="34" charset="0"/>
                <a:cs typeface="Calibri" panose="020F0502020204030204" pitchFamily="34" charset="0"/>
              </a:rPr>
              <a:t>Single vs double?</a:t>
            </a:r>
          </a:p>
          <a:p>
            <a:pPr marL="277200" indent="-277200" defTabSz="554401">
              <a:lnSpc>
                <a:spcPct val="90000"/>
              </a:lnSpc>
              <a:spcBef>
                <a:spcPts val="606"/>
              </a:spcBef>
              <a:buClr>
                <a:srgbClr val="006699"/>
              </a:buClr>
              <a:buFont typeface="Arial" panose="020B0604020202020204" pitchFamily="34" charset="0"/>
              <a:buChar char="•"/>
              <a:defRPr/>
            </a:pPr>
            <a:endParaRPr lang="en-US" sz="2546" dirty="0">
              <a:solidFill>
                <a:prstClr val="black"/>
              </a:solidFill>
              <a:latin typeface="Calibri" panose="020F0502020204030204"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381659926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E0C11-65E9-0D6F-16B3-2E9F9206F803}"/>
              </a:ext>
            </a:extLst>
          </p:cNvPr>
          <p:cNvSpPr>
            <a:spLocks noGrp="1"/>
          </p:cNvSpPr>
          <p:nvPr>
            <p:ph type="title"/>
          </p:nvPr>
        </p:nvSpPr>
        <p:spPr/>
        <p:txBody>
          <a:bodyPr/>
          <a:lstStyle/>
          <a:p>
            <a:r>
              <a:rPr lang="en-US" dirty="0"/>
              <a:t>The anticipated number of available thoracic HOPE donors may be less than demand</a:t>
            </a:r>
          </a:p>
        </p:txBody>
      </p:sp>
      <p:sp>
        <p:nvSpPr>
          <p:cNvPr id="5" name="TextBox 4">
            <a:extLst>
              <a:ext uri="{FF2B5EF4-FFF2-40B4-BE49-F238E27FC236}">
                <a16:creationId xmlns:a16="http://schemas.microsoft.com/office/drawing/2014/main" id="{102F4A75-D38A-E17B-7708-EF77A111BF18}"/>
              </a:ext>
            </a:extLst>
          </p:cNvPr>
          <p:cNvSpPr txBox="1"/>
          <p:nvPr/>
        </p:nvSpPr>
        <p:spPr>
          <a:xfrm>
            <a:off x="964943" y="5978255"/>
            <a:ext cx="3696921" cy="369332"/>
          </a:xfrm>
          <a:prstGeom prst="rect">
            <a:avLst/>
          </a:prstGeom>
          <a:noFill/>
        </p:spPr>
        <p:txBody>
          <a:bodyPr wrap="square">
            <a:spAutoFit/>
          </a:bodyPr>
          <a:lstStyle/>
          <a:p>
            <a:r>
              <a:rPr lang="en-US" dirty="0"/>
              <a:t>ATC 2023, abstract 193</a:t>
            </a:r>
          </a:p>
        </p:txBody>
      </p:sp>
      <p:pic>
        <p:nvPicPr>
          <p:cNvPr id="6" name="Picture 5">
            <a:extLst>
              <a:ext uri="{FF2B5EF4-FFF2-40B4-BE49-F238E27FC236}">
                <a16:creationId xmlns:a16="http://schemas.microsoft.com/office/drawing/2014/main" id="{61E324C4-55DC-1FA2-9D74-89E3C7E8A3EB}"/>
              </a:ext>
            </a:extLst>
          </p:cNvPr>
          <p:cNvPicPr>
            <a:picLocks noChangeAspect="1"/>
          </p:cNvPicPr>
          <p:nvPr/>
        </p:nvPicPr>
        <p:blipFill rotWithShape="1">
          <a:blip r:embed="rId2"/>
          <a:srcRect l="65865" t="19231" r="24199" b="64871"/>
          <a:stretch/>
        </p:blipFill>
        <p:spPr bwMode="auto">
          <a:xfrm>
            <a:off x="0" y="5530378"/>
            <a:ext cx="793535" cy="793535"/>
          </a:xfrm>
          <a:prstGeom prst="rect">
            <a:avLst/>
          </a:prstGeom>
          <a:ln>
            <a:noFill/>
          </a:ln>
          <a:extLst>
            <a:ext uri="{53640926-AAD7-44D8-BBD7-CCE9431645EC}">
              <a14:shadowObscured xmlns:a14="http://schemas.microsoft.com/office/drawing/2010/main"/>
            </a:ext>
          </a:extLst>
        </p:spPr>
      </p:pic>
      <p:sp>
        <p:nvSpPr>
          <p:cNvPr id="7" name="Content Placeholder 2">
            <a:extLst>
              <a:ext uri="{FF2B5EF4-FFF2-40B4-BE49-F238E27FC236}">
                <a16:creationId xmlns:a16="http://schemas.microsoft.com/office/drawing/2014/main" id="{D44126BB-98D5-181A-DE75-33CD806EB5EC}"/>
              </a:ext>
            </a:extLst>
          </p:cNvPr>
          <p:cNvSpPr txBox="1">
            <a:spLocks/>
          </p:cNvSpPr>
          <p:nvPr/>
        </p:nvSpPr>
        <p:spPr>
          <a:xfrm>
            <a:off x="277194" y="1326947"/>
            <a:ext cx="5817218" cy="43502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546" dirty="0"/>
              <a:t>Extrapolations from abdominal numbers under review, but do not account for:</a:t>
            </a:r>
          </a:p>
          <a:p>
            <a:pPr lvl="1"/>
            <a:r>
              <a:rPr lang="en-US" sz="2146" dirty="0"/>
              <a:t>Size matching needs</a:t>
            </a:r>
          </a:p>
          <a:p>
            <a:pPr lvl="1"/>
            <a:r>
              <a:rPr lang="en-US" sz="2146" dirty="0"/>
              <a:t>Geography</a:t>
            </a:r>
          </a:p>
          <a:p>
            <a:r>
              <a:rPr lang="en-US" sz="2546" dirty="0"/>
              <a:t>Likely are an </a:t>
            </a:r>
            <a:r>
              <a:rPr lang="en-US" sz="2546" i="1" dirty="0"/>
              <a:t>upper bound</a:t>
            </a:r>
            <a:r>
              <a:rPr lang="en-US" sz="2546" dirty="0"/>
              <a:t> on the actual number of available thoracic donors via the HOPE program in the United States and internationally</a:t>
            </a:r>
          </a:p>
          <a:p>
            <a:r>
              <a:rPr lang="en-US" sz="2546" dirty="0"/>
              <a:t>False positive donors will be the low-hanging fruit</a:t>
            </a:r>
          </a:p>
        </p:txBody>
      </p:sp>
      <p:pic>
        <p:nvPicPr>
          <p:cNvPr id="8" name="Picture 2">
            <a:extLst>
              <a:ext uri="{FF2B5EF4-FFF2-40B4-BE49-F238E27FC236}">
                <a16:creationId xmlns:a16="http://schemas.microsoft.com/office/drawing/2014/main" id="{A96E1088-B844-F6AE-42C3-3771809EC28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208" b="15330"/>
          <a:stretch/>
        </p:blipFill>
        <p:spPr bwMode="auto">
          <a:xfrm>
            <a:off x="6116270" y="1673439"/>
            <a:ext cx="5165599" cy="37421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26B5031-F29B-6ED2-7AFC-7A8B2AC939B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44716" y="5752230"/>
            <a:ext cx="1768407" cy="30540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lbert Einstein College of Medicine | Medical Education | Biomedical  Research">
            <a:extLst>
              <a:ext uri="{FF2B5EF4-FFF2-40B4-BE49-F238E27FC236}">
                <a16:creationId xmlns:a16="http://schemas.microsoft.com/office/drawing/2014/main" id="{9DC99F71-DF9D-3EA3-95A3-C5ABC024A4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8835" y="5752230"/>
            <a:ext cx="1317905" cy="3990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033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D74D5-3ED8-68C3-D90A-8F57B10955D3}"/>
              </a:ext>
            </a:extLst>
          </p:cNvPr>
          <p:cNvSpPr>
            <a:spLocks noGrp="1"/>
          </p:cNvSpPr>
          <p:nvPr>
            <p:ph type="title"/>
          </p:nvPr>
        </p:nvSpPr>
        <p:spPr/>
        <p:txBody>
          <a:bodyPr/>
          <a:lstStyle/>
          <a:p>
            <a:r>
              <a:rPr lang="en-US" dirty="0"/>
              <a:t>Acknowledgments</a:t>
            </a:r>
          </a:p>
        </p:txBody>
      </p:sp>
      <p:sp>
        <p:nvSpPr>
          <p:cNvPr id="5" name="Content Placeholder 2">
            <a:extLst>
              <a:ext uri="{FF2B5EF4-FFF2-40B4-BE49-F238E27FC236}">
                <a16:creationId xmlns:a16="http://schemas.microsoft.com/office/drawing/2014/main" id="{21D5394D-ED27-410C-5637-6E1993E3CA7B}"/>
              </a:ext>
            </a:extLst>
          </p:cNvPr>
          <p:cNvSpPr txBox="1">
            <a:spLocks/>
          </p:cNvSpPr>
          <p:nvPr/>
        </p:nvSpPr>
        <p:spPr>
          <a:xfrm>
            <a:off x="277194" y="1326947"/>
            <a:ext cx="2684673" cy="23522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98" dirty="0"/>
              <a:t>Hope-in-Action Team</a:t>
            </a:r>
          </a:p>
          <a:p>
            <a:pPr lvl="1"/>
            <a:r>
              <a:rPr lang="en-US" sz="1455" dirty="0"/>
              <a:t>Christine Durand</a:t>
            </a:r>
          </a:p>
          <a:p>
            <a:pPr lvl="1"/>
            <a:r>
              <a:rPr lang="en-US" sz="1455" dirty="0"/>
              <a:t>Dorry Segev</a:t>
            </a:r>
          </a:p>
          <a:p>
            <a:r>
              <a:rPr lang="en-US" sz="1698" dirty="0"/>
              <a:t>HIV and heart/lung disease</a:t>
            </a:r>
          </a:p>
          <a:p>
            <a:pPr lvl="1"/>
            <a:r>
              <a:rPr lang="en-US" sz="1455" dirty="0"/>
              <a:t>Maria Rodriguez-</a:t>
            </a:r>
            <a:r>
              <a:rPr lang="en-US" sz="1455" dirty="0" err="1"/>
              <a:t>Barrada</a:t>
            </a:r>
            <a:endParaRPr lang="en-US" sz="1455" dirty="0"/>
          </a:p>
          <a:p>
            <a:pPr lvl="1"/>
            <a:r>
              <a:rPr lang="en-US" sz="1455" dirty="0"/>
              <a:t>Keith Sigel</a:t>
            </a:r>
          </a:p>
          <a:p>
            <a:pPr lvl="1"/>
            <a:r>
              <a:rPr lang="en-US" sz="1455" dirty="0"/>
              <a:t>Jonathan Shuter</a:t>
            </a:r>
          </a:p>
          <a:p>
            <a:r>
              <a:rPr lang="en-US" sz="1698" dirty="0"/>
              <a:t>Former fellows</a:t>
            </a:r>
          </a:p>
          <a:p>
            <a:pPr lvl="1"/>
            <a:r>
              <a:rPr lang="en-US" sz="1455" dirty="0"/>
              <a:t>Jonathan </a:t>
            </a:r>
            <a:r>
              <a:rPr lang="en-US" sz="1455" dirty="0" err="1"/>
              <a:t>Czeresnia</a:t>
            </a:r>
            <a:endParaRPr lang="en-US" sz="1455" dirty="0"/>
          </a:p>
          <a:p>
            <a:pPr lvl="1"/>
            <a:r>
              <a:rPr lang="en-US" sz="1455" dirty="0"/>
              <a:t>Neeraja Swaminathan</a:t>
            </a:r>
          </a:p>
          <a:p>
            <a:r>
              <a:rPr lang="en-US" sz="1698" dirty="0"/>
              <a:t>ID leadership</a:t>
            </a:r>
          </a:p>
          <a:p>
            <a:pPr lvl="1"/>
            <a:r>
              <a:rPr lang="en-US" sz="1455" dirty="0"/>
              <a:t>Liise-</a:t>
            </a:r>
            <a:r>
              <a:rPr lang="en-US" sz="1455" dirty="0" err="1"/>
              <a:t>anne</a:t>
            </a:r>
            <a:r>
              <a:rPr lang="en-US" sz="1455" dirty="0"/>
              <a:t> </a:t>
            </a:r>
            <a:r>
              <a:rPr lang="en-US" sz="1455" dirty="0" err="1"/>
              <a:t>Pirofski</a:t>
            </a:r>
            <a:endParaRPr lang="en-US" sz="1455" dirty="0"/>
          </a:p>
          <a:p>
            <a:pPr lvl="1"/>
            <a:r>
              <a:rPr lang="en-US" sz="1455" dirty="0"/>
              <a:t>Barry Zingman</a:t>
            </a:r>
          </a:p>
        </p:txBody>
      </p:sp>
      <p:sp>
        <p:nvSpPr>
          <p:cNvPr id="6" name="Content Placeholder 2">
            <a:extLst>
              <a:ext uri="{FF2B5EF4-FFF2-40B4-BE49-F238E27FC236}">
                <a16:creationId xmlns:a16="http://schemas.microsoft.com/office/drawing/2014/main" id="{346FEE94-2940-60C7-3321-1DA120E18DE7}"/>
              </a:ext>
            </a:extLst>
          </p:cNvPr>
          <p:cNvSpPr txBox="1">
            <a:spLocks/>
          </p:cNvSpPr>
          <p:nvPr/>
        </p:nvSpPr>
        <p:spPr bwMode="auto">
          <a:xfrm>
            <a:off x="4060375" y="1326948"/>
            <a:ext cx="3512404" cy="459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5439" tIns="27719" rIns="55439" bIns="27719"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Helvetica" pitchFamily="2"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Helvetica" pitchFamily="2"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Helvetica" pitchFamily="2"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Helvetica" pitchFamily="2"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98" dirty="0"/>
              <a:t>Heart transplant</a:t>
            </a:r>
          </a:p>
          <a:p>
            <a:pPr lvl="1"/>
            <a:r>
              <a:rPr lang="en-US" sz="1455" dirty="0"/>
              <a:t>Ulrich </a:t>
            </a:r>
            <a:r>
              <a:rPr lang="en-US" sz="1455" dirty="0" err="1"/>
              <a:t>Jorde</a:t>
            </a:r>
            <a:endParaRPr lang="en-US" sz="1455" dirty="0"/>
          </a:p>
          <a:p>
            <a:pPr lvl="1"/>
            <a:r>
              <a:rPr lang="en-US" sz="1455" dirty="0" err="1"/>
              <a:t>Snehal</a:t>
            </a:r>
            <a:r>
              <a:rPr lang="en-US" sz="1455" dirty="0"/>
              <a:t> Patel</a:t>
            </a:r>
          </a:p>
          <a:p>
            <a:pPr lvl="1"/>
            <a:r>
              <a:rPr lang="en-US" sz="1455" dirty="0"/>
              <a:t>Omar Saeed</a:t>
            </a:r>
          </a:p>
          <a:p>
            <a:pPr lvl="1"/>
            <a:r>
              <a:rPr lang="en-US" sz="1455" dirty="0" err="1"/>
              <a:t>Shivank</a:t>
            </a:r>
            <a:r>
              <a:rPr lang="en-US" sz="1455" dirty="0"/>
              <a:t> Madan</a:t>
            </a:r>
          </a:p>
          <a:p>
            <a:r>
              <a:rPr lang="en-US" sz="1698" dirty="0"/>
              <a:t>Lung transplant</a:t>
            </a:r>
          </a:p>
          <a:p>
            <a:pPr lvl="1"/>
            <a:r>
              <a:rPr lang="en-US" sz="1455" dirty="0"/>
              <a:t>Mohammed Abbasi</a:t>
            </a:r>
          </a:p>
          <a:p>
            <a:pPr lvl="1"/>
            <a:r>
              <a:rPr lang="en-US" sz="1455" dirty="0"/>
              <a:t>Ali Mansour</a:t>
            </a:r>
          </a:p>
          <a:p>
            <a:r>
              <a:rPr lang="en-US" sz="1698" dirty="0"/>
              <a:t>Montefiore Transplant ID</a:t>
            </a:r>
          </a:p>
          <a:p>
            <a:pPr lvl="1"/>
            <a:r>
              <a:rPr lang="en-US" sz="1455" dirty="0"/>
              <a:t>Yoram </a:t>
            </a:r>
            <a:r>
              <a:rPr lang="en-US" sz="1455" dirty="0" err="1"/>
              <a:t>Puius</a:t>
            </a:r>
            <a:endParaRPr lang="en-US" sz="1455" dirty="0"/>
          </a:p>
          <a:p>
            <a:pPr lvl="1"/>
            <a:r>
              <a:rPr lang="en-US" sz="1455" dirty="0"/>
              <a:t>Grace Minamoto</a:t>
            </a:r>
          </a:p>
          <a:p>
            <a:pPr lvl="1"/>
            <a:r>
              <a:rPr lang="en-US" sz="1455" dirty="0"/>
              <a:t>Victoria Muggia</a:t>
            </a:r>
          </a:p>
          <a:p>
            <a:pPr lvl="1"/>
            <a:r>
              <a:rPr lang="en-US" sz="1455" dirty="0"/>
              <a:t>Rachel Bartash</a:t>
            </a:r>
          </a:p>
          <a:p>
            <a:pPr lvl="1"/>
            <a:r>
              <a:rPr lang="en-US" sz="1455" dirty="0"/>
              <a:t>Daniel Burack</a:t>
            </a:r>
          </a:p>
          <a:p>
            <a:pPr lvl="1"/>
            <a:r>
              <a:rPr lang="en-US" sz="1455" dirty="0"/>
              <a:t>Helen Tsai</a:t>
            </a:r>
          </a:p>
          <a:p>
            <a:pPr lvl="1"/>
            <a:r>
              <a:rPr lang="en-US" sz="1455" dirty="0"/>
              <a:t>Margaret McCort</a:t>
            </a:r>
          </a:p>
          <a:p>
            <a:endParaRPr lang="en-US" sz="1698" dirty="0"/>
          </a:p>
        </p:txBody>
      </p:sp>
      <p:sp>
        <p:nvSpPr>
          <p:cNvPr id="7" name="Title 1">
            <a:extLst>
              <a:ext uri="{FF2B5EF4-FFF2-40B4-BE49-F238E27FC236}">
                <a16:creationId xmlns:a16="http://schemas.microsoft.com/office/drawing/2014/main" id="{0FF576A3-4224-3FDB-9249-4E49F41440C4}"/>
              </a:ext>
            </a:extLst>
          </p:cNvPr>
          <p:cNvSpPr txBox="1">
            <a:spLocks/>
          </p:cNvSpPr>
          <p:nvPr/>
        </p:nvSpPr>
        <p:spPr>
          <a:xfrm>
            <a:off x="5199723" y="1680063"/>
            <a:ext cx="6650918" cy="279901"/>
          </a:xfrm>
          <a:prstGeom prst="rect">
            <a:avLst/>
          </a:prstGeom>
        </p:spPr>
        <p:txBody>
          <a:bodyPr anchor="b"/>
          <a:lstStyle>
            <a:lvl1pPr algn="l" defTabSz="914400" rtl="0" eaLnBrk="1" latinLnBrk="0" hangingPunct="1">
              <a:lnSpc>
                <a:spcPct val="90000"/>
              </a:lnSpc>
              <a:spcBef>
                <a:spcPct val="0"/>
              </a:spcBef>
              <a:buNone/>
              <a:defRPr sz="4800" b="1" kern="1200">
                <a:solidFill>
                  <a:srgbClr val="006699"/>
                </a:solidFill>
                <a:latin typeface="Verdana" panose="020B0604030504040204" pitchFamily="34" charset="0"/>
                <a:ea typeface="Verdana" panose="020B0604030504040204" pitchFamily="34" charset="0"/>
                <a:cs typeface="Verdana" panose="020B0604030504040204" pitchFamily="34" charset="0"/>
              </a:defRPr>
            </a:lvl1pPr>
          </a:lstStyle>
          <a:p>
            <a:endParaRPr lang="en-US" sz="2910" dirty="0"/>
          </a:p>
        </p:txBody>
      </p:sp>
      <p:pic>
        <p:nvPicPr>
          <p:cNvPr id="9" name="Picture 4" descr="product photo 0">
            <a:extLst>
              <a:ext uri="{FF2B5EF4-FFF2-40B4-BE49-F238E27FC236}">
                <a16:creationId xmlns:a16="http://schemas.microsoft.com/office/drawing/2014/main" id="{842A6FD6-06DD-5A4A-972F-03CEE02FFD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7141" y="3400616"/>
            <a:ext cx="1740479" cy="17404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1F889F0-D368-48ED-4FFC-712AB4323D14}"/>
              </a:ext>
            </a:extLst>
          </p:cNvPr>
          <p:cNvPicPr>
            <a:picLocks noChangeAspect="1"/>
          </p:cNvPicPr>
          <p:nvPr/>
        </p:nvPicPr>
        <p:blipFill rotWithShape="1">
          <a:blip r:embed="rId3"/>
          <a:srcRect l="65906" t="18984" r="25850" b="68728"/>
          <a:stretch/>
        </p:blipFill>
        <p:spPr bwMode="auto">
          <a:xfrm>
            <a:off x="10193619" y="3505786"/>
            <a:ext cx="1196456" cy="1114503"/>
          </a:xfrm>
          <a:prstGeom prst="rect">
            <a:avLst/>
          </a:prstGeom>
          <a:ln>
            <a:noFill/>
          </a:ln>
          <a:extLst>
            <a:ext uri="{53640926-AAD7-44D8-BBD7-CCE9431645EC}">
              <a14:shadowObscured xmlns:a14="http://schemas.microsoft.com/office/drawing/2010/main"/>
            </a:ext>
          </a:extLst>
        </p:spPr>
      </p:pic>
      <p:sp>
        <p:nvSpPr>
          <p:cNvPr id="12" name="Content Placeholder 2">
            <a:extLst>
              <a:ext uri="{FF2B5EF4-FFF2-40B4-BE49-F238E27FC236}">
                <a16:creationId xmlns:a16="http://schemas.microsoft.com/office/drawing/2014/main" id="{9AD3D641-56C7-15B5-4A4D-550CE36C221D}"/>
              </a:ext>
            </a:extLst>
          </p:cNvPr>
          <p:cNvSpPr txBox="1">
            <a:spLocks/>
          </p:cNvSpPr>
          <p:nvPr/>
        </p:nvSpPr>
        <p:spPr>
          <a:xfrm>
            <a:off x="7692854" y="2005905"/>
            <a:ext cx="3340126" cy="34538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98" dirty="0"/>
              <a:t>vahemmig@montefiore.org</a:t>
            </a:r>
          </a:p>
          <a:p>
            <a:endParaRPr lang="en-US" sz="1698" dirty="0"/>
          </a:p>
        </p:txBody>
      </p:sp>
    </p:spTree>
    <p:extLst>
      <p:ext uri="{BB962C8B-B14F-4D97-AF65-F5344CB8AC3E}">
        <p14:creationId xmlns:p14="http://schemas.microsoft.com/office/powerpoint/2010/main" val="39255715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8D306-F667-E21B-9EEB-6BEBA585C40E}"/>
              </a:ext>
            </a:extLst>
          </p:cNvPr>
          <p:cNvSpPr>
            <a:spLocks noGrp="1"/>
          </p:cNvSpPr>
          <p:nvPr>
            <p:ph type="title"/>
          </p:nvPr>
        </p:nvSpPr>
        <p:spPr/>
        <p:txBody>
          <a:bodyPr/>
          <a:lstStyle/>
          <a:p>
            <a:r>
              <a:rPr lang="en-US" dirty="0"/>
              <a:t>Early experience with HIV and transplant</a:t>
            </a:r>
          </a:p>
        </p:txBody>
      </p:sp>
      <p:sp>
        <p:nvSpPr>
          <p:cNvPr id="4" name="Rectangle 3">
            <a:extLst>
              <a:ext uri="{FF2B5EF4-FFF2-40B4-BE49-F238E27FC236}">
                <a16:creationId xmlns:a16="http://schemas.microsoft.com/office/drawing/2014/main" id="{7C487837-4B04-81AC-04BD-C7C46DF18D44}"/>
              </a:ext>
            </a:extLst>
          </p:cNvPr>
          <p:cNvSpPr txBox="1">
            <a:spLocks noChangeArrowheads="1"/>
          </p:cNvSpPr>
          <p:nvPr/>
        </p:nvSpPr>
        <p:spPr>
          <a:xfrm>
            <a:off x="609440" y="1308296"/>
            <a:ext cx="10969942" cy="4817868"/>
          </a:xfrm>
          <a:prstGeom prst="rect">
            <a:avLst/>
          </a:prstGeom>
        </p:spPr>
        <p:txBody>
          <a:bodyPr/>
          <a:lstStyle>
            <a:lvl1pPr marL="342900" indent="-342900" algn="l" defTabSz="457200" rtl="0" eaLnBrk="1" latinLnBrk="0" hangingPunct="1">
              <a:spcBef>
                <a:spcPct val="20000"/>
              </a:spcBef>
              <a:buFont typeface="Arial"/>
              <a:buChar char="•"/>
              <a:defRPr sz="3200" b="0" i="0" kern="1200">
                <a:solidFill>
                  <a:schemeClr val="tx1"/>
                </a:solidFill>
                <a:latin typeface="Metric Regular"/>
                <a:ea typeface="+mn-ea"/>
                <a:cs typeface="Metric Regular"/>
              </a:defRPr>
            </a:lvl1pPr>
            <a:lvl2pPr marL="742950" indent="-285750" algn="l" defTabSz="457200" rtl="0" eaLnBrk="1" latinLnBrk="0" hangingPunct="1">
              <a:spcBef>
                <a:spcPct val="20000"/>
              </a:spcBef>
              <a:buFont typeface="Arial"/>
              <a:buChar char="–"/>
              <a:defRPr sz="2800" b="0" i="0" kern="1200">
                <a:solidFill>
                  <a:schemeClr val="tx1"/>
                </a:solidFill>
                <a:latin typeface="Metric Regular"/>
                <a:ea typeface="+mn-ea"/>
                <a:cs typeface="Metric Regular"/>
              </a:defRPr>
            </a:lvl2pPr>
            <a:lvl3pPr marL="1143000" indent="-228600" algn="l" defTabSz="457200" rtl="0" eaLnBrk="1" latinLnBrk="0" hangingPunct="1">
              <a:spcBef>
                <a:spcPct val="20000"/>
              </a:spcBef>
              <a:buFont typeface="Arial"/>
              <a:buChar char="•"/>
              <a:defRPr sz="2400" b="0" i="0" kern="1200">
                <a:solidFill>
                  <a:schemeClr val="tx1"/>
                </a:solidFill>
                <a:latin typeface="Metric Regular"/>
                <a:ea typeface="+mn-ea"/>
                <a:cs typeface="Metric Regular"/>
              </a:defRPr>
            </a:lvl3pPr>
            <a:lvl4pPr marL="16002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4pPr>
            <a:lvl5pPr marL="2057400" indent="-228600" algn="l" defTabSz="457200" rtl="0" eaLnBrk="1" latinLnBrk="0" hangingPunct="1">
              <a:spcBef>
                <a:spcPct val="20000"/>
              </a:spcBef>
              <a:buFont typeface="Arial"/>
              <a:buChar char="»"/>
              <a:defRPr sz="2000" b="0" i="0" kern="1200">
                <a:solidFill>
                  <a:schemeClr val="tx1"/>
                </a:solidFill>
                <a:latin typeface="Metric Regular"/>
                <a:ea typeface="+mn-ea"/>
                <a:cs typeface="Metric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Studies in the early 2000s demonstrated that people living with HIV with suppressed viral loads could safely receive kidney and liver transplants under select conditions:</a:t>
            </a:r>
          </a:p>
          <a:p>
            <a:pPr lvl="1"/>
            <a:r>
              <a:rPr lang="en-US" dirty="0"/>
              <a:t>CD4 count 200+ cells/</a:t>
            </a:r>
            <a:r>
              <a:rPr lang="el-GR" dirty="0"/>
              <a:t>μ</a:t>
            </a:r>
            <a:r>
              <a:rPr lang="en-US" dirty="0"/>
              <a:t>L for kidney, 100+ cells/</a:t>
            </a:r>
            <a:r>
              <a:rPr lang="el-GR" dirty="0"/>
              <a:t>μ</a:t>
            </a:r>
            <a:r>
              <a:rPr lang="en-US" dirty="0"/>
              <a:t>L for liver</a:t>
            </a:r>
          </a:p>
          <a:p>
            <a:pPr lvl="1"/>
            <a:r>
              <a:rPr lang="en-US" dirty="0"/>
              <a:t>Viral load under 75 copies/mL (except for “blips”).  Note: this requirement can be waived under appropriate circumstances.</a:t>
            </a:r>
          </a:p>
          <a:p>
            <a:pPr lvl="1"/>
            <a:r>
              <a:rPr lang="en-US" dirty="0"/>
              <a:t>No history of opportunistic infection for which prophylaxis does not exist (e.g. PML)</a:t>
            </a:r>
          </a:p>
          <a:p>
            <a:endParaRPr lang="en-US" altLang="en-US" dirty="0"/>
          </a:p>
          <a:p>
            <a:endParaRPr lang="en-US" dirty="0"/>
          </a:p>
          <a:p>
            <a:endParaRPr lang="en-US" altLang="en-US" dirty="0"/>
          </a:p>
        </p:txBody>
      </p:sp>
      <p:sp>
        <p:nvSpPr>
          <p:cNvPr id="5" name="Rectangle 4">
            <a:extLst>
              <a:ext uri="{FF2B5EF4-FFF2-40B4-BE49-F238E27FC236}">
                <a16:creationId xmlns:a16="http://schemas.microsoft.com/office/drawing/2014/main" id="{51CA896C-5844-41F5-EC07-7131F0627A49}"/>
              </a:ext>
            </a:extLst>
          </p:cNvPr>
          <p:cNvSpPr/>
          <p:nvPr/>
        </p:nvSpPr>
        <p:spPr>
          <a:xfrm>
            <a:off x="2698014" y="5711159"/>
            <a:ext cx="5275803" cy="646331"/>
          </a:xfrm>
          <a:prstGeom prst="rect">
            <a:avLst/>
          </a:prstGeom>
        </p:spPr>
        <p:txBody>
          <a:bodyPr wrap="none">
            <a:spAutoFit/>
          </a:bodyPr>
          <a:lstStyle/>
          <a:p>
            <a:r>
              <a:rPr lang="en-US" i="1" dirty="0"/>
              <a:t>Transplantation</a:t>
            </a:r>
            <a:r>
              <a:rPr lang="en-US" dirty="0"/>
              <a:t>. 2003 Jul 27;76(2):370-5.</a:t>
            </a:r>
            <a:endParaRPr lang="en-US" i="1" dirty="0">
              <a:latin typeface="+mj-lt"/>
            </a:endParaRPr>
          </a:p>
          <a:p>
            <a:r>
              <a:rPr lang="en-US" i="1" dirty="0">
                <a:latin typeface="+mj-lt"/>
              </a:rPr>
              <a:t>N Engl J Med</a:t>
            </a:r>
            <a:r>
              <a:rPr lang="en-US" dirty="0">
                <a:latin typeface="+mj-lt"/>
              </a:rPr>
              <a:t>. 2010 Nov 18; 363(21): 2004–2014.</a:t>
            </a:r>
          </a:p>
        </p:txBody>
      </p:sp>
      <p:pic>
        <p:nvPicPr>
          <p:cNvPr id="3" name="Picture 2">
            <a:extLst>
              <a:ext uri="{FF2B5EF4-FFF2-40B4-BE49-F238E27FC236}">
                <a16:creationId xmlns:a16="http://schemas.microsoft.com/office/drawing/2014/main" id="{11E487A1-E4F7-065C-8E6F-082C4D54F8B6}"/>
              </a:ext>
            </a:extLst>
          </p:cNvPr>
          <p:cNvPicPr>
            <a:picLocks noChangeAspect="1"/>
          </p:cNvPicPr>
          <p:nvPr/>
        </p:nvPicPr>
        <p:blipFill>
          <a:blip r:embed="rId2"/>
          <a:srcRect l="23774" t="6852" r="24158" b="6852"/>
          <a:stretch>
            <a:fillRect/>
          </a:stretch>
        </p:blipFill>
        <p:spPr>
          <a:xfrm>
            <a:off x="214586" y="5571278"/>
            <a:ext cx="789709" cy="786212"/>
          </a:xfrm>
          <a:prstGeom prst="rect">
            <a:avLst/>
          </a:prstGeom>
        </p:spPr>
      </p:pic>
      <p:pic>
        <p:nvPicPr>
          <p:cNvPr id="10" name="Picture 9">
            <a:extLst>
              <a:ext uri="{FF2B5EF4-FFF2-40B4-BE49-F238E27FC236}">
                <a16:creationId xmlns:a16="http://schemas.microsoft.com/office/drawing/2014/main" id="{3A8C4862-6F53-2A96-12EB-E2EC3B720BD4}"/>
              </a:ext>
            </a:extLst>
          </p:cNvPr>
          <p:cNvPicPr>
            <a:picLocks noChangeAspect="1"/>
          </p:cNvPicPr>
          <p:nvPr/>
        </p:nvPicPr>
        <p:blipFill>
          <a:blip r:embed="rId3"/>
          <a:srcRect l="24027" t="6852" r="23904" b="6413"/>
          <a:stretch>
            <a:fillRect/>
          </a:stretch>
        </p:blipFill>
        <p:spPr>
          <a:xfrm>
            <a:off x="1122219" y="5567278"/>
            <a:ext cx="789709" cy="790211"/>
          </a:xfrm>
          <a:prstGeom prst="rect">
            <a:avLst/>
          </a:prstGeom>
        </p:spPr>
      </p:pic>
    </p:spTree>
    <p:extLst>
      <p:ext uri="{BB962C8B-B14F-4D97-AF65-F5344CB8AC3E}">
        <p14:creationId xmlns:p14="http://schemas.microsoft.com/office/powerpoint/2010/main" val="2569967427"/>
      </p:ext>
    </p:extLst>
  </p:cSld>
  <p:clrMapOvr>
    <a:masterClrMapping/>
  </p:clrMapOvr>
</p:sld>
</file>

<file path=ppt/theme/theme1.xml><?xml version="1.0" encoding="utf-8"?>
<a:theme xmlns:a="http://schemas.openxmlformats.org/drawingml/2006/main" name="Montefiore DOING MORE">
  <a:themeElements>
    <a:clrScheme name="montefiore data">
      <a:dk1>
        <a:srgbClr val="414042"/>
      </a:dk1>
      <a:lt1>
        <a:srgbClr val="FFFFFF"/>
      </a:lt1>
      <a:dk2>
        <a:srgbClr val="A6CEE3"/>
      </a:dk2>
      <a:lt2>
        <a:srgbClr val="1F78B4"/>
      </a:lt2>
      <a:accent1>
        <a:srgbClr val="B2DF8A"/>
      </a:accent1>
      <a:accent2>
        <a:srgbClr val="33A02C"/>
      </a:accent2>
      <a:accent3>
        <a:srgbClr val="FB9A99"/>
      </a:accent3>
      <a:accent4>
        <a:srgbClr val="E31A1C"/>
      </a:accent4>
      <a:accent5>
        <a:srgbClr val="FDBF6F"/>
      </a:accent5>
      <a:accent6>
        <a:srgbClr val="FF7F00"/>
      </a:accent6>
      <a:hlink>
        <a:srgbClr val="6A3D9A"/>
      </a:hlink>
      <a:folHlink>
        <a:srgbClr val="B1592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Montefiore">
      <a:dk1>
        <a:srgbClr val="35353E"/>
      </a:dk1>
      <a:lt1>
        <a:sysClr val="window" lastClr="FFFFFF"/>
      </a:lt1>
      <a:dk2>
        <a:srgbClr val="35353E"/>
      </a:dk2>
      <a:lt2>
        <a:srgbClr val="FFFFFF"/>
      </a:lt2>
      <a:accent1>
        <a:srgbClr val="0D355E"/>
      </a:accent1>
      <a:accent2>
        <a:srgbClr val="C7036B"/>
      </a:accent2>
      <a:accent3>
        <a:srgbClr val="808285"/>
      </a:accent3>
      <a:accent4>
        <a:srgbClr val="A7A9AC"/>
      </a:accent4>
      <a:accent5>
        <a:srgbClr val="D1D3D4"/>
      </a:accent5>
      <a:accent6>
        <a:srgbClr val="E6E7E8"/>
      </a:accent6>
      <a:hlink>
        <a:srgbClr val="0D355E"/>
      </a:hlink>
      <a:folHlink>
        <a:srgbClr val="0D355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28662</TotalTime>
  <Words>5231</Words>
  <Application>Microsoft Office PowerPoint</Application>
  <PresentationFormat>Custom</PresentationFormat>
  <Paragraphs>866</Paragraphs>
  <Slides>83</Slides>
  <Notes>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83</vt:i4>
      </vt:variant>
    </vt:vector>
  </HeadingPairs>
  <TitlesOfParts>
    <vt:vector size="98" baseType="lpstr">
      <vt:lpstr>Aptos</vt:lpstr>
      <vt:lpstr>Aptos (Body)</vt:lpstr>
      <vt:lpstr>Arial</vt:lpstr>
      <vt:lpstr>Calibri</vt:lpstr>
      <vt:lpstr>Fira Sans</vt:lpstr>
      <vt:lpstr>Fira Sans</vt:lpstr>
      <vt:lpstr>fire sans</vt:lpstr>
      <vt:lpstr>Google Sans</vt:lpstr>
      <vt:lpstr>Helvetica</vt:lpstr>
      <vt:lpstr>Metric Regular</vt:lpstr>
      <vt:lpstr>Segoe UI</vt:lpstr>
      <vt:lpstr>Times New Roman</vt:lpstr>
      <vt:lpstr>Verdana</vt:lpstr>
      <vt:lpstr>ヒラギノ角ゴ Pro W3</vt:lpstr>
      <vt:lpstr>Montefiore DOING MORE</vt:lpstr>
      <vt:lpstr>The current status and future of HIV D+/R+ heart and lung transplantation Vagish Hemmige Professor, Albert Einstein College of Medicine Staff Physician, Division of Infectious Diseases, Montefiore Medical Center 2025-10-9</vt:lpstr>
      <vt:lpstr>Disclosures</vt:lpstr>
      <vt:lpstr>Overview</vt:lpstr>
      <vt:lpstr>Objectives</vt:lpstr>
      <vt:lpstr>OVERVIEW OF HIV D-/R+ TRANSPLANT</vt:lpstr>
      <vt:lpstr>Introduction</vt:lpstr>
      <vt:lpstr>HIV is a risk factor for end-organ disease</vt:lpstr>
      <vt:lpstr>HIV and end-organ disease</vt:lpstr>
      <vt:lpstr>Early experience with HIV and transplant</vt:lpstr>
      <vt:lpstr>Early experience with HIV and transplant</vt:lpstr>
      <vt:lpstr>Evaluation of the pre-transplant PLWH for transplant candidacy</vt:lpstr>
      <vt:lpstr>PowerPoint Presentation</vt:lpstr>
      <vt:lpstr>Evaluating the pre-transplant opportunistic infection history</vt:lpstr>
      <vt:lpstr>Post-transplant management</vt:lpstr>
      <vt:lpstr>Customizing prophylaxis</vt:lpstr>
      <vt:lpstr>HIV D-/R+ HEART TRANSPLANT</vt:lpstr>
      <vt:lpstr>HIV doubles the risk of advanced heart failure</vt:lpstr>
      <vt:lpstr>Progress in advanced heart failure care for PLWH has tracked general advances in HIV care</vt:lpstr>
      <vt:lpstr>ISHLT guidelines have evolved to support heart transplant in PLWH </vt:lpstr>
      <vt:lpstr>More centers willing to offer heart transplant to PLWH</vt:lpstr>
      <vt:lpstr>Does the current rate and pattern of transplant in the United States meet the need?</vt:lpstr>
      <vt:lpstr>Does the current rate and pattern of transplant meet the need?</vt:lpstr>
      <vt:lpstr>Improving access to heart transplant centers willing to offer transplant</vt:lpstr>
      <vt:lpstr>HIV D-/R+ heart outcomes in the United States</vt:lpstr>
      <vt:lpstr>Experience outside of the United States limited to case reports or case series</vt:lpstr>
      <vt:lpstr>HIV D-/R+ LUNG TRANSPLANT</vt:lpstr>
      <vt:lpstr>HIV is a risk factor for end-stage lung disease</vt:lpstr>
      <vt:lpstr>Accelerated COPD development in PLWH who smoke</vt:lpstr>
      <vt:lpstr>Increasing numbers of HIV D-/R+ lung transplant</vt:lpstr>
      <vt:lpstr>The geography of HIV D-/R+ lung transplant in the US</vt:lpstr>
      <vt:lpstr>Increasing access to lung transplant for PLWH, 2017-2022</vt:lpstr>
      <vt:lpstr>Equivalent survival in lung transplant recipients with HIV</vt:lpstr>
      <vt:lpstr>Equivalent malignancy rate and infection hospitalization rates in lung tx recipients with HIV</vt:lpstr>
      <vt:lpstr>Increased rejection during the initial hospitalization in lung transplant recipients with HIV</vt:lpstr>
      <vt:lpstr>Similar outcomes in European experience (case series without control)</vt:lpstr>
      <vt:lpstr>Increasing the donor supply</vt:lpstr>
      <vt:lpstr>OVERVIEW OF HIV D+/R+ TRANSPLANT</vt:lpstr>
      <vt:lpstr>Federal law</vt:lpstr>
      <vt:lpstr>First HIV-to-HIV transplants</vt:lpstr>
      <vt:lpstr>The HIV Organ Policy Equity Act (the HOPE Act)</vt:lpstr>
      <vt:lpstr>Why is HIV D+/R+ different?  What are the concerns?</vt:lpstr>
      <vt:lpstr>Many barriers exist to HIV D+/R+ transplant</vt:lpstr>
      <vt:lpstr>Are patients with HIV willing to accept HIV positive organs?</vt:lpstr>
      <vt:lpstr>So, as a practical matter, what needs to happen for an HIV-positive donor?</vt:lpstr>
      <vt:lpstr>What does ID do when we get called about a potential HIV-seropositive donor?</vt:lpstr>
      <vt:lpstr>False positive HIV tests</vt:lpstr>
      <vt:lpstr>Can we take donors without knowing their full history?</vt:lpstr>
      <vt:lpstr>Nuts and bolts of the HOPE evaluation process</vt:lpstr>
      <vt:lpstr>Nuts and bolts of the HOPE evaluation process</vt:lpstr>
      <vt:lpstr>Outcomes in kidney transplant patients under the HOPE Act</vt:lpstr>
      <vt:lpstr>Outcomes in kidney transplant patients under the HOPE Act</vt:lpstr>
      <vt:lpstr>Wait times in kidney transplant patients under the HOPE Act</vt:lpstr>
      <vt:lpstr>Wait times in kidney transplant patients under the HOPE Act</vt:lpstr>
      <vt:lpstr>Outcomes in liver transplant patients under the HOPE Act</vt:lpstr>
      <vt:lpstr>HOPE Act</vt:lpstr>
      <vt:lpstr>Referral patterns</vt:lpstr>
      <vt:lpstr>Changing legal requirements in the United States will improve access to HIV D+ transplantation</vt:lpstr>
      <vt:lpstr>HIV D+/R+ HEART TRANSPLANT</vt:lpstr>
      <vt:lpstr>HIV D+ donors: what are non-rejection concerns for heart?</vt:lpstr>
      <vt:lpstr>High prevalence of cardiac disease in multiple studies globally</vt:lpstr>
      <vt:lpstr>Systolic and diastolic dysfunction in women with HIV</vt:lpstr>
      <vt:lpstr>Most people with HIV have abnormal cardiac MRI findings</vt:lpstr>
      <vt:lpstr>HIV D+/R- heart transplants in the ARV era</vt:lpstr>
      <vt:lpstr>HIV D+/R+ transplant</vt:lpstr>
      <vt:lpstr>HIV D+/R+ vs HIV D-/R+: the Montefiore experience 2015-2025</vt:lpstr>
      <vt:lpstr>Donor characteristics</vt:lpstr>
      <vt:lpstr>Outcomes</vt:lpstr>
      <vt:lpstr>Unanswered questions</vt:lpstr>
      <vt:lpstr>Unanswered questions</vt:lpstr>
      <vt:lpstr>Next steps</vt:lpstr>
      <vt:lpstr>Next steps</vt:lpstr>
      <vt:lpstr>HIV D+/R+ LUNG TRANSPLANT</vt:lpstr>
      <vt:lpstr>HIV D+/R+ lung transplant will pose unique challenges</vt:lpstr>
      <vt:lpstr>HIV D+ lung experience</vt:lpstr>
      <vt:lpstr>Evaluating the HIV D+ lung donor</vt:lpstr>
      <vt:lpstr>Long-term effects of pneumonia</vt:lpstr>
      <vt:lpstr>People with HIV are more likely to smoke and more likely to experience medical complications from smoking</vt:lpstr>
      <vt:lpstr>Nodules are common in smokers with HIV</vt:lpstr>
      <vt:lpstr>CD4 count and viral load are likely associated with chest CT findings</vt:lpstr>
      <vt:lpstr>Pulmonary hypertension and HIV</vt:lpstr>
      <vt:lpstr>Traditional vs. extended criteria for the lung donor without HIV.</vt:lpstr>
      <vt:lpstr>The anticipated number of available thoracic HOPE donors may be less than demand</vt:lpstr>
      <vt:lpstr>Acknowledgments</vt:lpstr>
    </vt:vector>
  </TitlesOfParts>
  <Company>Montefiore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Montefiore PPT Template</dc:title>
  <dc:creator>Matt Klotz</dc:creator>
  <cp:lastModifiedBy>Vagish Hemmige</cp:lastModifiedBy>
  <cp:revision>2050</cp:revision>
  <cp:lastPrinted>2016-08-05T19:00:40Z</cp:lastPrinted>
  <dcterms:created xsi:type="dcterms:W3CDTF">2016-03-19T13:26:20Z</dcterms:created>
  <dcterms:modified xsi:type="dcterms:W3CDTF">2025-10-09T20:34:05Z</dcterms:modified>
</cp:coreProperties>
</file>